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2" r:id="rId2"/>
    <p:sldId id="325" r:id="rId3"/>
    <p:sldId id="327" r:id="rId4"/>
    <p:sldId id="275" r:id="rId5"/>
    <p:sldId id="276" r:id="rId6"/>
    <p:sldId id="278" r:id="rId7"/>
    <p:sldId id="281" r:id="rId8"/>
    <p:sldId id="304" r:id="rId9"/>
    <p:sldId id="310" r:id="rId10"/>
    <p:sldId id="309" r:id="rId11"/>
    <p:sldId id="311" r:id="rId12"/>
    <p:sldId id="265" r:id="rId13"/>
    <p:sldId id="316" r:id="rId14"/>
    <p:sldId id="320" r:id="rId15"/>
    <p:sldId id="266" r:id="rId16"/>
    <p:sldId id="291" r:id="rId17"/>
    <p:sldId id="293" r:id="rId18"/>
    <p:sldId id="294" r:id="rId19"/>
    <p:sldId id="312" r:id="rId20"/>
    <p:sldId id="267" r:id="rId21"/>
    <p:sldId id="300" r:id="rId22"/>
    <p:sldId id="301" r:id="rId23"/>
    <p:sldId id="302" r:id="rId24"/>
    <p:sldId id="270" r:id="rId25"/>
    <p:sldId id="271" r:id="rId26"/>
    <p:sldId id="303" r:id="rId27"/>
    <p:sldId id="280" r:id="rId28"/>
    <p:sldId id="282" r:id="rId29"/>
    <p:sldId id="285" r:id="rId30"/>
    <p:sldId id="286" r:id="rId31"/>
    <p:sldId id="324" r:id="rId32"/>
    <p:sldId id="317" r:id="rId33"/>
    <p:sldId id="298" r:id="rId34"/>
    <p:sldId id="299" r:id="rId35"/>
    <p:sldId id="296" r:id="rId36"/>
    <p:sldId id="268" r:id="rId37"/>
    <p:sldId id="269" r:id="rId38"/>
    <p:sldId id="318" r:id="rId39"/>
    <p:sldId id="319" r:id="rId4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  <a:srgbClr val="D7E4EC"/>
    <a:srgbClr val="6085A0"/>
    <a:srgbClr val="B4C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84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C9110-5A0D-4962-A5BC-0BA6C829CEA6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6C436-9035-4929-9E6D-8DB3CD393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25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67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739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94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26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002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579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447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249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292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3921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93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34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859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290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086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880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3249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487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359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205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693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72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371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893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6188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6018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263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9566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395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722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391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8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693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01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534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7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6C436-9035-4929-9E6D-8DB3CD3936C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13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odefalco/easy_pbe.gi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isc.org/lis/lis-ug-en.pdf" TargetMode="External"/><Relationship Id="rId5" Type="http://schemas.openxmlformats.org/officeDocument/2006/relationships/hyperlink" Target="http://optimad.github.io/bitpit/modules/index.html#PABLO" TargetMode="External"/><Relationship Id="rId4" Type="http://schemas.openxmlformats.org/officeDocument/2006/relationships/hyperlink" Target="http://p4est.github.io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00.png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68" y="1131659"/>
            <a:ext cx="3445264" cy="268332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062633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en-US" sz="3100" i="0" kern="1200" dirty="0">
                <a:effectLst/>
                <a:latin typeface="+mj-lt"/>
                <a:ea typeface="+mj-ea"/>
                <a:cs typeface="+mj-cs"/>
              </a:rPr>
              <a:t>A Scalable Solver for the Linearized </a:t>
            </a:r>
            <a:br>
              <a:rPr lang="en-US" sz="3100" i="0" kern="1200" dirty="0">
                <a:effectLst/>
                <a:latin typeface="+mj-lt"/>
                <a:ea typeface="+mj-ea"/>
                <a:cs typeface="+mj-cs"/>
              </a:rPr>
            </a:br>
            <a:r>
              <a:rPr lang="en-US" sz="3100" i="0" kern="1200" dirty="0">
                <a:effectLst/>
                <a:latin typeface="+mj-lt"/>
                <a:ea typeface="+mj-ea"/>
                <a:cs typeface="+mj-cs"/>
              </a:rPr>
              <a:t>Poisson-Boltzmann Equation on Cartesian Grids with Hierarchical Local Refinement</a:t>
            </a:r>
            <a:endParaRPr lang="it-IT" sz="3100" dirty="0"/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1A29D179-52A2-E09C-E498-4150B02FA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534" y="5617301"/>
            <a:ext cx="3930466" cy="1099186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it-IT" sz="1300" b="1" dirty="0"/>
              <a:t>Advisor:</a:t>
            </a:r>
          </a:p>
          <a:p>
            <a:pPr algn="l">
              <a:spcBef>
                <a:spcPts val="0"/>
              </a:spcBef>
            </a:pPr>
            <a:r>
              <a:rPr lang="it-IT" sz="1300" dirty="0"/>
              <a:t>Prof. Carlo de Falco </a:t>
            </a:r>
          </a:p>
          <a:p>
            <a:pPr algn="l">
              <a:spcBef>
                <a:spcPts val="0"/>
              </a:spcBef>
            </a:pPr>
            <a:endParaRPr lang="it-IT" sz="1300" dirty="0"/>
          </a:p>
          <a:p>
            <a:pPr algn="l">
              <a:spcBef>
                <a:spcPts val="0"/>
              </a:spcBef>
            </a:pPr>
            <a:r>
              <a:rPr lang="it-IT" sz="1300" b="1" dirty="0"/>
              <a:t>Co-advisors: </a:t>
            </a:r>
          </a:p>
          <a:p>
            <a:pPr algn="l">
              <a:spcBef>
                <a:spcPts val="0"/>
              </a:spcBef>
            </a:pPr>
            <a:r>
              <a:rPr lang="it-IT" sz="1300" dirty="0"/>
              <a:t>Dr. Walter </a:t>
            </a:r>
            <a:r>
              <a:rPr lang="it-IT" sz="1300" dirty="0" err="1"/>
              <a:t>Rocchia</a:t>
            </a:r>
            <a:r>
              <a:rPr lang="it-IT" sz="1300" dirty="0"/>
              <a:t>, Dr. Sergio </a:t>
            </a:r>
            <a:r>
              <a:rPr lang="it-IT" sz="1300" dirty="0" err="1"/>
              <a:t>Decherchi</a:t>
            </a:r>
            <a:endParaRPr lang="it-IT" sz="1300" dirty="0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A204366F-DC5D-3895-1566-83E3CF8E384B}"/>
              </a:ext>
            </a:extLst>
          </p:cNvPr>
          <p:cNvSpPr txBox="1">
            <a:spLocks/>
          </p:cNvSpPr>
          <p:nvPr/>
        </p:nvSpPr>
        <p:spPr>
          <a:xfrm>
            <a:off x="4483468" y="5617301"/>
            <a:ext cx="3930466" cy="973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it-IT" sz="1300" b="1" dirty="0"/>
              <a:t>Candidate: </a:t>
            </a:r>
          </a:p>
          <a:p>
            <a:pPr algn="r">
              <a:spcBef>
                <a:spcPts val="0"/>
              </a:spcBef>
            </a:pPr>
            <a:r>
              <a:rPr lang="it-IT" sz="1300" dirty="0"/>
              <a:t>Martina Politi, 953448</a:t>
            </a:r>
          </a:p>
          <a:p>
            <a:pPr algn="r">
              <a:spcBef>
                <a:spcPts val="0"/>
              </a:spcBef>
            </a:pPr>
            <a:endParaRPr lang="it-IT" sz="1300" dirty="0"/>
          </a:p>
          <a:p>
            <a:pPr algn="r">
              <a:spcBef>
                <a:spcPts val="0"/>
              </a:spcBef>
            </a:pPr>
            <a:r>
              <a:rPr lang="it-IT" sz="1300" b="1" dirty="0" err="1"/>
              <a:t>Academic</a:t>
            </a:r>
            <a:r>
              <a:rPr lang="it-IT" sz="1300" b="1" dirty="0"/>
              <a:t> </a:t>
            </a:r>
            <a:r>
              <a:rPr lang="it-IT" sz="1300" b="1" dirty="0" err="1"/>
              <a:t>year</a:t>
            </a:r>
            <a:r>
              <a:rPr lang="it-IT" sz="1300" b="1" dirty="0"/>
              <a:t>: </a:t>
            </a:r>
          </a:p>
          <a:p>
            <a:pPr algn="r">
              <a:spcBef>
                <a:spcPts val="0"/>
              </a:spcBef>
            </a:pPr>
            <a:r>
              <a:rPr lang="it-IT" sz="1300" dirty="0"/>
              <a:t>2020-2021</a:t>
            </a:r>
          </a:p>
          <a:p>
            <a:pPr>
              <a:spcBef>
                <a:spcPts val="0"/>
              </a:spcBef>
            </a:pPr>
            <a:endParaRPr lang="it-IT" sz="13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F12E24A3-D13A-37FD-0274-8FFC04188151}"/>
              </a:ext>
            </a:extLst>
          </p:cNvPr>
          <p:cNvSpPr txBox="1">
            <a:spLocks/>
          </p:cNvSpPr>
          <p:nvPr/>
        </p:nvSpPr>
        <p:spPr>
          <a:xfrm>
            <a:off x="641534" y="485694"/>
            <a:ext cx="8164294" cy="645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it-IT" sz="1650" b="1" dirty="0">
                <a:latin typeface="Arial" panose="020B0604020202020204" pitchFamily="34" charset="0"/>
                <a:cs typeface="Arial" panose="020B0604020202020204" pitchFamily="34" charset="0"/>
              </a:rPr>
              <a:t>Tesi di Laurea Magistrale in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it-IT" sz="1650" b="1" dirty="0">
                <a:latin typeface="Arial" panose="020B0604020202020204" pitchFamily="34" charset="0"/>
                <a:cs typeface="Arial" panose="020B0604020202020204" pitchFamily="34" charset="0"/>
              </a:rPr>
              <a:t>Mathematical Engineering - Ingegneria Matematica</a:t>
            </a:r>
          </a:p>
        </p:txBody>
      </p:sp>
    </p:spTree>
    <p:extLst>
      <p:ext uri="{BB962C8B-B14F-4D97-AF65-F5344CB8AC3E}">
        <p14:creationId xmlns:p14="http://schemas.microsoft.com/office/powerpoint/2010/main" val="245862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/>
              <a:t>Treatment of Point Sources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09F7B7C-8D99-CFFE-AD96-C69C411E427A}"/>
              </a:ext>
            </a:extLst>
          </p:cNvPr>
          <p:cNvCxnSpPr/>
          <p:nvPr/>
        </p:nvCxnSpPr>
        <p:spPr>
          <a:xfrm>
            <a:off x="1278384" y="27621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376002C-8F06-4BC6-B2D7-298322A9B99B}"/>
                  </a:ext>
                </a:extLst>
              </p:cNvPr>
              <p:cNvSpPr txBox="1"/>
              <p:nvPr/>
            </p:nvSpPr>
            <p:spPr>
              <a:xfrm>
                <a:off x="500756" y="2032830"/>
                <a:ext cx="2162323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376002C-8F06-4BC6-B2D7-298322A9B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6" y="2032830"/>
                <a:ext cx="2162323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420B8CA-67A1-572B-EB5A-5AEA89708CCB}"/>
              </a:ext>
            </a:extLst>
          </p:cNvPr>
          <p:cNvSpPr txBox="1"/>
          <p:nvPr/>
        </p:nvSpPr>
        <p:spPr>
          <a:xfrm>
            <a:off x="288521" y="1396575"/>
            <a:ext cx="257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charge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point sources: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350E4E5-48C9-1635-AA35-A2B54987BC91}"/>
              </a:ext>
            </a:extLst>
          </p:cNvPr>
          <p:cNvSpPr/>
          <p:nvPr/>
        </p:nvSpPr>
        <p:spPr>
          <a:xfrm rot="5400000">
            <a:off x="1240948" y="2886131"/>
            <a:ext cx="672237" cy="644982"/>
          </a:xfrm>
          <a:prstGeom prst="rightArrow">
            <a:avLst/>
          </a:prstGeom>
          <a:solidFill>
            <a:srgbClr val="728FA5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C217CA9-167F-5281-5B99-44CB3566E669}"/>
              </a:ext>
            </a:extLst>
          </p:cNvPr>
          <p:cNvSpPr txBox="1"/>
          <p:nvPr/>
        </p:nvSpPr>
        <p:spPr>
          <a:xfrm>
            <a:off x="333395" y="3724278"/>
            <a:ext cx="2487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Singularities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analytical solution of the PBE</a:t>
            </a:r>
            <a:endParaRPr lang="it-IT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59EAC0-331C-AB57-0685-BBBE68223BDB}"/>
              </a:ext>
            </a:extLst>
          </p:cNvPr>
          <p:cNvSpPr txBox="1"/>
          <p:nvPr/>
        </p:nvSpPr>
        <p:spPr>
          <a:xfrm>
            <a:off x="164655" y="4829211"/>
            <a:ext cx="282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easy_pbe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adopts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continuous first-order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Finite Elements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71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/>
              <a:t>Treatment of Point Sources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09F7B7C-8D99-CFFE-AD96-C69C411E427A}"/>
              </a:ext>
            </a:extLst>
          </p:cNvPr>
          <p:cNvCxnSpPr/>
          <p:nvPr/>
        </p:nvCxnSpPr>
        <p:spPr>
          <a:xfrm>
            <a:off x="1278384" y="27621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376002C-8F06-4BC6-B2D7-298322A9B99B}"/>
                  </a:ext>
                </a:extLst>
              </p:cNvPr>
              <p:cNvSpPr txBox="1"/>
              <p:nvPr/>
            </p:nvSpPr>
            <p:spPr>
              <a:xfrm>
                <a:off x="500756" y="2032830"/>
                <a:ext cx="2162323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376002C-8F06-4BC6-B2D7-298322A9B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6" y="2032830"/>
                <a:ext cx="2162323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420B8CA-67A1-572B-EB5A-5AEA89708CCB}"/>
              </a:ext>
            </a:extLst>
          </p:cNvPr>
          <p:cNvSpPr txBox="1"/>
          <p:nvPr/>
        </p:nvSpPr>
        <p:spPr>
          <a:xfrm>
            <a:off x="288521" y="1396575"/>
            <a:ext cx="257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charge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point sources: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350E4E5-48C9-1635-AA35-A2B54987BC91}"/>
              </a:ext>
            </a:extLst>
          </p:cNvPr>
          <p:cNvSpPr/>
          <p:nvPr/>
        </p:nvSpPr>
        <p:spPr>
          <a:xfrm rot="5400000">
            <a:off x="1240948" y="2886131"/>
            <a:ext cx="672237" cy="644982"/>
          </a:xfrm>
          <a:prstGeom prst="rightArrow">
            <a:avLst/>
          </a:prstGeom>
          <a:solidFill>
            <a:srgbClr val="728FA5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C217CA9-167F-5281-5B99-44CB3566E669}"/>
              </a:ext>
            </a:extLst>
          </p:cNvPr>
          <p:cNvSpPr txBox="1"/>
          <p:nvPr/>
        </p:nvSpPr>
        <p:spPr>
          <a:xfrm>
            <a:off x="333395" y="3724278"/>
            <a:ext cx="2487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Singularities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analytical solution of the PBE</a:t>
            </a:r>
            <a:endParaRPr lang="it-IT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F4766059-0796-FBD4-47E6-8ED94A21B12D}"/>
              </a:ext>
            </a:extLst>
          </p:cNvPr>
          <p:cNvSpPr/>
          <p:nvPr/>
        </p:nvSpPr>
        <p:spPr>
          <a:xfrm>
            <a:off x="3272257" y="1502229"/>
            <a:ext cx="548629" cy="4463142"/>
          </a:xfrm>
          <a:prstGeom prst="rightBrace">
            <a:avLst/>
          </a:prstGeom>
          <a:ln>
            <a:solidFill>
              <a:srgbClr val="728FA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809A7F6-A09B-52C4-3450-9E9A19923964}"/>
              </a:ext>
            </a:extLst>
          </p:cNvPr>
          <p:cNvSpPr/>
          <p:nvPr/>
        </p:nvSpPr>
        <p:spPr>
          <a:xfrm>
            <a:off x="4620354" y="1581631"/>
            <a:ext cx="3462291" cy="905398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Smoothed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charges</a:t>
            </a:r>
            <a:endParaRPr lang="it-IT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8BFA0A2-674D-9A0C-8D79-96352CE18B32}"/>
                  </a:ext>
                </a:extLst>
              </p:cNvPr>
              <p:cNvSpPr txBox="1"/>
              <p:nvPr/>
            </p:nvSpPr>
            <p:spPr>
              <a:xfrm>
                <a:off x="4258745" y="2872502"/>
                <a:ext cx="4185508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8BFA0A2-674D-9A0C-8D79-96352CE1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745" y="2872502"/>
                <a:ext cx="4185508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30F7C8A-338F-08C3-099D-8309A44F94E7}"/>
                  </a:ext>
                </a:extLst>
              </p:cNvPr>
              <p:cNvSpPr txBox="1"/>
              <p:nvPr/>
            </p:nvSpPr>
            <p:spPr>
              <a:xfrm>
                <a:off x="5261937" y="3605944"/>
                <a:ext cx="2179123" cy="6381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30F7C8A-338F-08C3-099D-8309A44F9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37" y="3605944"/>
                <a:ext cx="2179123" cy="638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123B6BDA-05BD-69E9-224C-93368403C1D8}"/>
              </a:ext>
            </a:extLst>
          </p:cNvPr>
          <p:cNvCxnSpPr>
            <a:cxnSpLocks/>
          </p:cNvCxnSpPr>
          <p:nvPr/>
        </p:nvCxnSpPr>
        <p:spPr>
          <a:xfrm flipH="1">
            <a:off x="6351498" y="4440080"/>
            <a:ext cx="1" cy="512925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484B304-82C2-2D69-E727-1F5E9A91C4A6}"/>
              </a:ext>
            </a:extLst>
          </p:cNvPr>
          <p:cNvSpPr txBox="1"/>
          <p:nvPr/>
        </p:nvSpPr>
        <p:spPr>
          <a:xfrm>
            <a:off x="5107829" y="5025159"/>
            <a:ext cx="2487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Minimizing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6EC459-715D-F85F-C58E-C0E60C4E8073}"/>
              </a:ext>
            </a:extLst>
          </p:cNvPr>
          <p:cNvSpPr txBox="1"/>
          <p:nvPr/>
        </p:nvSpPr>
        <p:spPr>
          <a:xfrm>
            <a:off x="164655" y="4829211"/>
            <a:ext cx="282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easy_pbe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adopts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continuous first-order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Finite Elements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1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the </a:t>
            </a:r>
            <a:r>
              <a:rPr lang="it-IT" dirty="0" err="1"/>
              <a:t>Molecular</a:t>
            </a:r>
            <a:r>
              <a:rPr lang="it-IT" dirty="0"/>
              <a:t> Surface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1856DF-8057-1628-ED97-BA57E233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5" y="2936712"/>
            <a:ext cx="2688083" cy="279762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94213E-2965-1670-430C-6BD39F615BB5}"/>
              </a:ext>
            </a:extLst>
          </p:cNvPr>
          <p:cNvSpPr txBox="1"/>
          <p:nvPr/>
        </p:nvSpPr>
        <p:spPr>
          <a:xfrm>
            <a:off x="288521" y="1596530"/>
            <a:ext cx="2753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der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Waals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Not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7754E4D-6AEC-8584-3DE8-398028A0C075}"/>
              </a:ext>
            </a:extLst>
          </p:cNvPr>
          <p:cNvCxnSpPr>
            <a:cxnSpLocks/>
          </p:cNvCxnSpPr>
          <p:nvPr/>
        </p:nvCxnSpPr>
        <p:spPr>
          <a:xfrm flipH="1" flipV="1">
            <a:off x="706328" y="3464880"/>
            <a:ext cx="705065" cy="68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4ABCEDE-768C-8F7B-EA88-449046BD6E17}"/>
              </a:ext>
            </a:extLst>
          </p:cNvPr>
          <p:cNvCxnSpPr>
            <a:cxnSpLocks/>
          </p:cNvCxnSpPr>
          <p:nvPr/>
        </p:nvCxnSpPr>
        <p:spPr>
          <a:xfrm flipH="1">
            <a:off x="1862173" y="4963272"/>
            <a:ext cx="278251" cy="45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582CF41-C6CA-0655-A42B-831F659776D8}"/>
                  </a:ext>
                </a:extLst>
              </p:cNvPr>
              <p:cNvSpPr txBox="1"/>
              <p:nvPr/>
            </p:nvSpPr>
            <p:spPr>
              <a:xfrm>
                <a:off x="1038312" y="3667211"/>
                <a:ext cx="23852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582CF41-C6CA-0655-A42B-831F6597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12" y="3667211"/>
                <a:ext cx="238527" cy="169277"/>
              </a:xfrm>
              <a:prstGeom prst="rect">
                <a:avLst/>
              </a:prstGeom>
              <a:blipFill>
                <a:blip r:embed="rId4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F4EC242-10AE-75DB-C8DC-488A57C9CDF7}"/>
                  </a:ext>
                </a:extLst>
              </p:cNvPr>
              <p:cNvSpPr txBox="1"/>
              <p:nvPr/>
            </p:nvSpPr>
            <p:spPr>
              <a:xfrm>
                <a:off x="2021160" y="5108524"/>
                <a:ext cx="23852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F4EC242-10AE-75DB-C8DC-488A57C9C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60" y="5108524"/>
                <a:ext cx="238527" cy="169277"/>
              </a:xfrm>
              <a:prstGeom prst="rect">
                <a:avLst/>
              </a:prstGeom>
              <a:blipFill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94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the </a:t>
            </a:r>
            <a:r>
              <a:rPr lang="it-IT" dirty="0" err="1"/>
              <a:t>Molecular</a:t>
            </a:r>
            <a:r>
              <a:rPr lang="it-IT" dirty="0"/>
              <a:t> Surface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1856DF-8057-1628-ED97-BA57E2336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15" y="2936712"/>
            <a:ext cx="2688083" cy="279762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94213E-2965-1670-430C-6BD39F615BB5}"/>
              </a:ext>
            </a:extLst>
          </p:cNvPr>
          <p:cNvSpPr txBox="1"/>
          <p:nvPr/>
        </p:nvSpPr>
        <p:spPr>
          <a:xfrm>
            <a:off x="288521" y="1596530"/>
            <a:ext cx="2753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der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Waals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Not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7754E4D-6AEC-8584-3DE8-398028A0C075}"/>
              </a:ext>
            </a:extLst>
          </p:cNvPr>
          <p:cNvCxnSpPr>
            <a:cxnSpLocks/>
          </p:cNvCxnSpPr>
          <p:nvPr/>
        </p:nvCxnSpPr>
        <p:spPr>
          <a:xfrm flipH="1" flipV="1">
            <a:off x="706328" y="3464880"/>
            <a:ext cx="705065" cy="68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4ABCEDE-768C-8F7B-EA88-449046BD6E17}"/>
              </a:ext>
            </a:extLst>
          </p:cNvPr>
          <p:cNvCxnSpPr>
            <a:cxnSpLocks/>
          </p:cNvCxnSpPr>
          <p:nvPr/>
        </p:nvCxnSpPr>
        <p:spPr>
          <a:xfrm flipH="1">
            <a:off x="1862173" y="4963272"/>
            <a:ext cx="278251" cy="45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582CF41-C6CA-0655-A42B-831F659776D8}"/>
                  </a:ext>
                </a:extLst>
              </p:cNvPr>
              <p:cNvSpPr txBox="1"/>
              <p:nvPr/>
            </p:nvSpPr>
            <p:spPr>
              <a:xfrm>
                <a:off x="1038312" y="3667211"/>
                <a:ext cx="23852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582CF41-C6CA-0655-A42B-831F6597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12" y="3667211"/>
                <a:ext cx="238527" cy="169277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F4EC242-10AE-75DB-C8DC-488A57C9CDF7}"/>
                  </a:ext>
                </a:extLst>
              </p:cNvPr>
              <p:cNvSpPr txBox="1"/>
              <p:nvPr/>
            </p:nvSpPr>
            <p:spPr>
              <a:xfrm>
                <a:off x="2021160" y="5108524"/>
                <a:ext cx="23852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F4EC242-10AE-75DB-C8DC-488A57C9C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60" y="5108524"/>
                <a:ext cx="238527" cy="169277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4B48E0-5F9B-3599-0503-E7DCB20C9BE7}"/>
              </a:ext>
            </a:extLst>
          </p:cNvPr>
          <p:cNvSpPr txBox="1"/>
          <p:nvPr/>
        </p:nvSpPr>
        <p:spPr>
          <a:xfrm>
            <a:off x="3741035" y="1602604"/>
            <a:ext cx="275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Level-set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Blobby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A8D1F8-C705-EC3C-8956-8014810AD734}"/>
              </a:ext>
            </a:extLst>
          </p:cNvPr>
          <p:cNvSpPr txBox="1"/>
          <p:nvPr/>
        </p:nvSpPr>
        <p:spPr>
          <a:xfrm>
            <a:off x="3741035" y="4039942"/>
            <a:ext cx="2753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Alpha-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shapes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Skin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SES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4E62686-7800-1EE0-3C9D-2652FDD36F24}"/>
              </a:ext>
            </a:extLst>
          </p:cNvPr>
          <p:cNvCxnSpPr>
            <a:cxnSpLocks/>
          </p:cNvCxnSpPr>
          <p:nvPr/>
        </p:nvCxnSpPr>
        <p:spPr>
          <a:xfrm flipV="1">
            <a:off x="2949349" y="3141954"/>
            <a:ext cx="574688" cy="353748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7A3D65B-C6AF-79D2-9AA5-8157F2018970}"/>
              </a:ext>
            </a:extLst>
          </p:cNvPr>
          <p:cNvCxnSpPr>
            <a:cxnSpLocks/>
          </p:cNvCxnSpPr>
          <p:nvPr/>
        </p:nvCxnSpPr>
        <p:spPr>
          <a:xfrm>
            <a:off x="2955964" y="3549509"/>
            <a:ext cx="568073" cy="317801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1A98713-5D5F-0260-671F-96C09DFFC0FE}"/>
                  </a:ext>
                </a:extLst>
              </p:cNvPr>
              <p:cNvSpPr txBox="1"/>
              <p:nvPr/>
            </p:nvSpPr>
            <p:spPr>
              <a:xfrm>
                <a:off x="3832278" y="2730465"/>
                <a:ext cx="2365840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1A98713-5D5F-0260-671F-96C09DFF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278" y="2730465"/>
                <a:ext cx="2365840" cy="707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B66AF407-4EB9-F060-3A41-E9865D5FB234}"/>
                  </a:ext>
                </a:extLst>
              </p:cNvPr>
              <p:cNvSpPr txBox="1"/>
              <p:nvPr/>
            </p:nvSpPr>
            <p:spPr>
              <a:xfrm>
                <a:off x="3832278" y="2364523"/>
                <a:ext cx="25333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3 </m:t>
                              </m:r>
                            </m:sup>
                          </m:s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B66AF407-4EB9-F060-3A41-E9865D5FB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278" y="2364523"/>
                <a:ext cx="2533386" cy="246221"/>
              </a:xfrm>
              <a:prstGeom prst="rect">
                <a:avLst/>
              </a:prstGeom>
              <a:blipFill>
                <a:blip r:embed="rId9"/>
                <a:stretch>
                  <a:fillRect l="-1446" b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blobby">
            <a:hlinkClick r:id="" action="ppaction://media"/>
            <a:extLst>
              <a:ext uri="{FF2B5EF4-FFF2-40B4-BE49-F238E27FC236}">
                <a16:creationId xmlns:a16="http://schemas.microsoft.com/office/drawing/2014/main" id="{10465FB8-1B8D-00C6-9E98-0CDB5AA251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>
            <a:lum bright="-46000" contrast="67000"/>
          </a:blip>
          <a:srcRect l="17091" t="30915" r="28571" b="16162"/>
          <a:stretch/>
        </p:blipFill>
        <p:spPr>
          <a:xfrm flipH="1">
            <a:off x="6736942" y="1602604"/>
            <a:ext cx="1851450" cy="1803258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286EDE7-1FD3-25D4-E34E-B6570150B02A}"/>
              </a:ext>
            </a:extLst>
          </p:cNvPr>
          <p:cNvSpPr txBox="1"/>
          <p:nvPr/>
        </p:nvSpPr>
        <p:spPr>
          <a:xfrm>
            <a:off x="6494329" y="3359186"/>
            <a:ext cx="2413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Blobby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with B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ranging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from -0.5 to -3.5.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0290BB6-D902-4E40-B874-B46399FEF8C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861" t="17568" r="13662" b="11789"/>
          <a:stretch/>
        </p:blipFill>
        <p:spPr>
          <a:xfrm>
            <a:off x="6704285" y="3973285"/>
            <a:ext cx="2021592" cy="19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the </a:t>
            </a:r>
            <a:r>
              <a:rPr lang="it-IT" dirty="0" err="1"/>
              <a:t>Molecular</a:t>
            </a:r>
            <a:r>
              <a:rPr lang="it-IT" dirty="0"/>
              <a:t> Surface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1856DF-8057-1628-ED97-BA57E2336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15" y="2936712"/>
            <a:ext cx="2688083" cy="279762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94213E-2965-1670-430C-6BD39F615BB5}"/>
              </a:ext>
            </a:extLst>
          </p:cNvPr>
          <p:cNvSpPr txBox="1"/>
          <p:nvPr/>
        </p:nvSpPr>
        <p:spPr>
          <a:xfrm>
            <a:off x="288521" y="1596530"/>
            <a:ext cx="2753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der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Waals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Not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7754E4D-6AEC-8584-3DE8-398028A0C075}"/>
              </a:ext>
            </a:extLst>
          </p:cNvPr>
          <p:cNvCxnSpPr>
            <a:cxnSpLocks/>
          </p:cNvCxnSpPr>
          <p:nvPr/>
        </p:nvCxnSpPr>
        <p:spPr>
          <a:xfrm flipH="1" flipV="1">
            <a:off x="706328" y="3464880"/>
            <a:ext cx="705065" cy="68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4ABCEDE-768C-8F7B-EA88-449046BD6E17}"/>
              </a:ext>
            </a:extLst>
          </p:cNvPr>
          <p:cNvCxnSpPr>
            <a:cxnSpLocks/>
          </p:cNvCxnSpPr>
          <p:nvPr/>
        </p:nvCxnSpPr>
        <p:spPr>
          <a:xfrm flipH="1">
            <a:off x="1862173" y="4963272"/>
            <a:ext cx="278251" cy="45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582CF41-C6CA-0655-A42B-831F659776D8}"/>
                  </a:ext>
                </a:extLst>
              </p:cNvPr>
              <p:cNvSpPr txBox="1"/>
              <p:nvPr/>
            </p:nvSpPr>
            <p:spPr>
              <a:xfrm>
                <a:off x="1038312" y="3667211"/>
                <a:ext cx="23852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582CF41-C6CA-0655-A42B-831F6597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12" y="3667211"/>
                <a:ext cx="238527" cy="169277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F4EC242-10AE-75DB-C8DC-488A57C9CDF7}"/>
                  </a:ext>
                </a:extLst>
              </p:cNvPr>
              <p:cNvSpPr txBox="1"/>
              <p:nvPr/>
            </p:nvSpPr>
            <p:spPr>
              <a:xfrm>
                <a:off x="2021160" y="5108524"/>
                <a:ext cx="23852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F4EC242-10AE-75DB-C8DC-488A57C9C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60" y="5108524"/>
                <a:ext cx="238527" cy="169277"/>
              </a:xfrm>
              <a:prstGeom prst="rect">
                <a:avLst/>
              </a:prstGeom>
              <a:blipFill>
                <a:blip r:embed="rId8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4B48E0-5F9B-3599-0503-E7DCB20C9BE7}"/>
              </a:ext>
            </a:extLst>
          </p:cNvPr>
          <p:cNvSpPr txBox="1"/>
          <p:nvPr/>
        </p:nvSpPr>
        <p:spPr>
          <a:xfrm>
            <a:off x="3741035" y="1602604"/>
            <a:ext cx="275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Level-set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Blobby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A8D1F8-C705-EC3C-8956-8014810AD734}"/>
              </a:ext>
            </a:extLst>
          </p:cNvPr>
          <p:cNvSpPr txBox="1"/>
          <p:nvPr/>
        </p:nvSpPr>
        <p:spPr>
          <a:xfrm>
            <a:off x="3741035" y="4039942"/>
            <a:ext cx="2753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Alpha-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shapes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Skin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SES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4E62686-7800-1EE0-3C9D-2652FDD36F24}"/>
              </a:ext>
            </a:extLst>
          </p:cNvPr>
          <p:cNvCxnSpPr>
            <a:cxnSpLocks/>
          </p:cNvCxnSpPr>
          <p:nvPr/>
        </p:nvCxnSpPr>
        <p:spPr>
          <a:xfrm flipV="1">
            <a:off x="2949349" y="3141954"/>
            <a:ext cx="574688" cy="353748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7A3D65B-C6AF-79D2-9AA5-8157F2018970}"/>
              </a:ext>
            </a:extLst>
          </p:cNvPr>
          <p:cNvCxnSpPr>
            <a:cxnSpLocks/>
          </p:cNvCxnSpPr>
          <p:nvPr/>
        </p:nvCxnSpPr>
        <p:spPr>
          <a:xfrm>
            <a:off x="2955964" y="3549509"/>
            <a:ext cx="568073" cy="317801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1A98713-5D5F-0260-671F-96C09DFFC0FE}"/>
                  </a:ext>
                </a:extLst>
              </p:cNvPr>
              <p:cNvSpPr txBox="1"/>
              <p:nvPr/>
            </p:nvSpPr>
            <p:spPr>
              <a:xfrm>
                <a:off x="3832278" y="2730465"/>
                <a:ext cx="2365840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1A98713-5D5F-0260-671F-96C09DFF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278" y="2730465"/>
                <a:ext cx="2365840" cy="707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B66AF407-4EB9-F060-3A41-E9865D5FB234}"/>
                  </a:ext>
                </a:extLst>
              </p:cNvPr>
              <p:cNvSpPr txBox="1"/>
              <p:nvPr/>
            </p:nvSpPr>
            <p:spPr>
              <a:xfrm>
                <a:off x="3832278" y="2364523"/>
                <a:ext cx="25333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3 </m:t>
                              </m:r>
                            </m:sup>
                          </m:s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B66AF407-4EB9-F060-3A41-E9865D5FB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278" y="2364523"/>
                <a:ext cx="2533386" cy="246221"/>
              </a:xfrm>
              <a:prstGeom prst="rect">
                <a:avLst/>
              </a:prstGeom>
              <a:blipFill>
                <a:blip r:embed="rId10"/>
                <a:stretch>
                  <a:fillRect l="-1446" b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286EDE7-1FD3-25D4-E34E-B6570150B02A}"/>
              </a:ext>
            </a:extLst>
          </p:cNvPr>
          <p:cNvSpPr txBox="1"/>
          <p:nvPr/>
        </p:nvSpPr>
        <p:spPr>
          <a:xfrm>
            <a:off x="6494329" y="3359186"/>
            <a:ext cx="2413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Blobby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with B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ranging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from -0.5 to -3.5.</a:t>
            </a:r>
          </a:p>
        </p:txBody>
      </p:sp>
      <p:pic>
        <p:nvPicPr>
          <p:cNvPr id="26" name="ses-sas-w-diag1-page-230-cjvnw1rm_KdMBlT9J">
            <a:hlinkClick r:id="" action="ppaction://media"/>
            <a:extLst>
              <a:ext uri="{FF2B5EF4-FFF2-40B4-BE49-F238E27FC236}">
                <a16:creationId xmlns:a16="http://schemas.microsoft.com/office/drawing/2014/main" id="{BAC63283-2342-388B-21A6-DFCA9E620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15462" t="11142" r="8565" b="8865"/>
          <a:stretch/>
        </p:blipFill>
        <p:spPr>
          <a:xfrm>
            <a:off x="6736942" y="3803997"/>
            <a:ext cx="2128027" cy="224066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527463F-E485-AEC4-1412-8C495ED1CAB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8000" contrast="68000"/>
                    </a14:imgEffect>
                  </a14:imgLayer>
                </a14:imgProps>
              </a:ext>
            </a:extLst>
          </a:blip>
          <a:srcRect l="21970" t="31270" r="29856" b="23373"/>
          <a:stretch/>
        </p:blipFill>
        <p:spPr>
          <a:xfrm flipH="1">
            <a:off x="6758714" y="1598852"/>
            <a:ext cx="1682759" cy="15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Oct-tree</a:t>
            </a:r>
            <a:r>
              <a:rPr lang="it-IT" dirty="0"/>
              <a:t> </a:t>
            </a:r>
            <a:r>
              <a:rPr lang="it-IT" dirty="0" err="1"/>
              <a:t>Grids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FE7FBED-A760-8C73-CA92-039856DCA283}"/>
              </a:ext>
            </a:extLst>
          </p:cNvPr>
          <p:cNvSpPr/>
          <p:nvPr/>
        </p:nvSpPr>
        <p:spPr>
          <a:xfrm>
            <a:off x="6531585" y="1307389"/>
            <a:ext cx="1612099" cy="95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4C9CEB2-93D3-CF0E-6E6B-6E486826B9E7}"/>
              </a:ext>
            </a:extLst>
          </p:cNvPr>
          <p:cNvSpPr/>
          <p:nvPr/>
        </p:nvSpPr>
        <p:spPr>
          <a:xfrm>
            <a:off x="7664812" y="3063795"/>
            <a:ext cx="884062" cy="2657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971A731-53DB-F648-5F0A-96FE4339EA8C}"/>
              </a:ext>
            </a:extLst>
          </p:cNvPr>
          <p:cNvSpPr txBox="1"/>
          <p:nvPr/>
        </p:nvSpPr>
        <p:spPr>
          <a:xfrm>
            <a:off x="6797003" y="4471825"/>
            <a:ext cx="2346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Oct-tree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Min/max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= 2 - 7</a:t>
            </a:r>
          </a:p>
          <a:p>
            <a:pPr algn="ctr"/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= 6392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396282F-2803-6E65-2723-B4CDE92262A0}"/>
              </a:ext>
            </a:extLst>
          </p:cNvPr>
          <p:cNvSpPr txBox="1"/>
          <p:nvPr/>
        </p:nvSpPr>
        <p:spPr>
          <a:xfrm>
            <a:off x="4141267" y="4628152"/>
            <a:ext cx="23903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Uniformly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refined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mesh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Uniform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= 7</a:t>
            </a:r>
          </a:p>
          <a:p>
            <a:pPr algn="ctr"/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= 2097152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966B380C-61B1-D608-B6BF-0549B5A0DABC}"/>
              </a:ext>
            </a:extLst>
          </p:cNvPr>
          <p:cNvSpPr/>
          <p:nvPr/>
        </p:nvSpPr>
        <p:spPr>
          <a:xfrm>
            <a:off x="898131" y="1602597"/>
            <a:ext cx="2450297" cy="905398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product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cartesian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</a:t>
            </a:r>
            <a:endParaRPr lang="it-IT" sz="1800" b="1" i="0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B2AEC78F-AD84-E923-4BE7-F67F3AAFE16D}"/>
              </a:ext>
            </a:extLst>
          </p:cNvPr>
          <p:cNvSpPr/>
          <p:nvPr/>
        </p:nvSpPr>
        <p:spPr>
          <a:xfrm>
            <a:off x="889510" y="4931385"/>
            <a:ext cx="2450297" cy="905398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simplicial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conforming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meshes</a:t>
            </a:r>
            <a:endParaRPr lang="it-IT" sz="1800" b="1" i="0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8B4BF0EC-1360-026E-244E-D9A43402275B}"/>
              </a:ext>
            </a:extLst>
          </p:cNvPr>
          <p:cNvSpPr/>
          <p:nvPr/>
        </p:nvSpPr>
        <p:spPr>
          <a:xfrm>
            <a:off x="898131" y="3266991"/>
            <a:ext cx="2450297" cy="905398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Oct-tree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</a:t>
            </a:r>
            <a:endParaRPr lang="it-IT" sz="1800" b="1" i="0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80090F79-EB5E-AB2B-E896-54D6CF10C53A}"/>
              </a:ext>
            </a:extLst>
          </p:cNvPr>
          <p:cNvSpPr/>
          <p:nvPr/>
        </p:nvSpPr>
        <p:spPr>
          <a:xfrm rot="16200000">
            <a:off x="1885848" y="3420725"/>
            <a:ext cx="3783013" cy="566058"/>
          </a:xfrm>
          <a:prstGeom prst="rightArrow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grid</a:t>
            </a:r>
            <a:r>
              <a:rPr lang="it-IT" dirty="0"/>
              <a:t> management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0DD797D5-A613-F3A5-8E45-B8344D176141}"/>
              </a:ext>
            </a:extLst>
          </p:cNvPr>
          <p:cNvSpPr/>
          <p:nvPr/>
        </p:nvSpPr>
        <p:spPr>
          <a:xfrm rot="16200000" flipH="1">
            <a:off x="-1426253" y="3420726"/>
            <a:ext cx="3783011" cy="566058"/>
          </a:xfrm>
          <a:prstGeom prst="rightArrow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Smaller</a:t>
            </a:r>
            <a:r>
              <a:rPr lang="it-IT" dirty="0"/>
              <a:t> linear system </a:t>
            </a:r>
            <a:r>
              <a:rPr lang="it-IT" dirty="0" err="1"/>
              <a:t>dimension</a:t>
            </a:r>
            <a:endParaRPr lang="it-IT" dirty="0"/>
          </a:p>
        </p:txBody>
      </p:sp>
      <p:pic>
        <p:nvPicPr>
          <p:cNvPr id="7" name="Nuovo film 1 giu 2022 23.17.28">
            <a:hlinkClick r:id="" action="ppaction://media"/>
            <a:extLst>
              <a:ext uri="{FF2B5EF4-FFF2-40B4-BE49-F238E27FC236}">
                <a16:creationId xmlns:a16="http://schemas.microsoft.com/office/drawing/2014/main" id="{9CCF902A-6DF2-C3D6-A860-3505462A01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"/>
                </p14:media>
              </p:ext>
            </p:extLst>
          </p:nvPr>
        </p:nvPicPr>
        <p:blipFill rotWithShape="1">
          <a:blip r:embed="rId5"/>
          <a:srcRect l="16201" t="18065" r="9995" b="17600"/>
          <a:stretch/>
        </p:blipFill>
        <p:spPr>
          <a:xfrm>
            <a:off x="4209564" y="2117907"/>
            <a:ext cx="4800600" cy="23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5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Oct-tree</a:t>
            </a:r>
            <a:r>
              <a:rPr lang="it-IT" dirty="0"/>
              <a:t> </a:t>
            </a:r>
            <a:r>
              <a:rPr lang="it-IT" dirty="0" err="1"/>
              <a:t>Grids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C1F2991-8E37-76AE-AD12-D62B2DE72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" r="3120"/>
          <a:stretch/>
        </p:blipFill>
        <p:spPr>
          <a:xfrm>
            <a:off x="1041184" y="1817914"/>
            <a:ext cx="7075715" cy="38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3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32C9D8B-FDFE-7AED-B41E-B6C261F1D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2" r="2635"/>
          <a:stretch/>
        </p:blipFill>
        <p:spPr>
          <a:xfrm>
            <a:off x="1041184" y="1852373"/>
            <a:ext cx="7075715" cy="377746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Oct-tree</a:t>
            </a:r>
            <a:r>
              <a:rPr lang="it-IT" dirty="0"/>
              <a:t> </a:t>
            </a:r>
            <a:r>
              <a:rPr lang="it-IT" dirty="0" err="1"/>
              <a:t>Grids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9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Oct-tree</a:t>
            </a:r>
            <a:r>
              <a:rPr lang="it-IT" dirty="0"/>
              <a:t> </a:t>
            </a:r>
            <a:r>
              <a:rPr lang="it-IT" dirty="0" err="1"/>
              <a:t>Grids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9E6F5A-F83B-A7D3-7721-AB26B01F5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" r="2624"/>
          <a:stretch/>
        </p:blipFill>
        <p:spPr>
          <a:xfrm>
            <a:off x="1016215" y="1830595"/>
            <a:ext cx="7089798" cy="40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27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C0691D9-A61F-5C7B-5572-AC7FDB1E2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"/>
          <a:stretch/>
        </p:blipFill>
        <p:spPr>
          <a:xfrm>
            <a:off x="871848" y="1682500"/>
            <a:ext cx="7267812" cy="425414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Oct-tree</a:t>
            </a:r>
            <a:r>
              <a:rPr lang="it-IT" dirty="0"/>
              <a:t> </a:t>
            </a:r>
            <a:r>
              <a:rPr lang="it-IT" dirty="0" err="1"/>
              <a:t>Grids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699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8538"/>
            <a:ext cx="8581043" cy="840400"/>
          </a:xfrm>
        </p:spPr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2D4E4CCD-3C71-099A-90BB-94B1A461F1BF}"/>
              </a:ext>
            </a:extLst>
          </p:cNvPr>
          <p:cNvCxnSpPr>
            <a:cxnSpLocks/>
          </p:cNvCxnSpPr>
          <p:nvPr/>
        </p:nvCxnSpPr>
        <p:spPr>
          <a:xfrm>
            <a:off x="2419345" y="3651048"/>
            <a:ext cx="527980" cy="0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4E04B968-8650-D012-5904-8DFC455E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1" y="3270643"/>
            <a:ext cx="1836910" cy="760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98DB3FC2-3273-98EF-63D7-349C6763AF90}"/>
              </a:ext>
            </a:extLst>
          </p:cNvPr>
          <p:cNvSpPr/>
          <p:nvPr/>
        </p:nvSpPr>
        <p:spPr>
          <a:xfrm>
            <a:off x="6708803" y="2921509"/>
            <a:ext cx="2160761" cy="1563406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Implemention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easy_pbe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solver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alternative to Delphi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B858761-C618-C817-8473-C35C49D1F757}"/>
              </a:ext>
            </a:extLst>
          </p:cNvPr>
          <p:cNvSpPr/>
          <p:nvPr/>
        </p:nvSpPr>
        <p:spPr>
          <a:xfrm>
            <a:off x="3241239" y="2921508"/>
            <a:ext cx="2334933" cy="1483460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of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calculus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tools 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endParaRPr lang="it-IT" b="1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3EF675B-33AB-9C0D-AD3E-7291327870DB}"/>
              </a:ext>
            </a:extLst>
          </p:cNvPr>
          <p:cNvCxnSpPr>
            <a:cxnSpLocks/>
          </p:cNvCxnSpPr>
          <p:nvPr/>
        </p:nvCxnSpPr>
        <p:spPr>
          <a:xfrm>
            <a:off x="5880999" y="3633807"/>
            <a:ext cx="527980" cy="0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5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easy_pbe</a:t>
            </a:r>
            <a:b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47213" y="6204859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5705E1-0A5B-F99B-B79F-77A922FC0F7C}"/>
              </a:ext>
            </a:extLst>
          </p:cNvPr>
          <p:cNvSpPr txBox="1"/>
          <p:nvPr/>
        </p:nvSpPr>
        <p:spPr>
          <a:xfrm>
            <a:off x="288521" y="1421212"/>
            <a:ext cx="4393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Development of a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code:</a:t>
            </a:r>
            <a:b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 solving PBE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Able to handle the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MS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CB0F3FB6-508D-FF6B-F043-2F8C4DFFD62D}"/>
              </a:ext>
            </a:extLst>
          </p:cNvPr>
          <p:cNvSpPr/>
          <p:nvPr/>
        </p:nvSpPr>
        <p:spPr>
          <a:xfrm rot="5400000">
            <a:off x="1281896" y="2911203"/>
            <a:ext cx="567629" cy="4679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8FA5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663F32F-AF6C-B695-CE7B-7F64132898B0}"/>
              </a:ext>
            </a:extLst>
          </p:cNvPr>
          <p:cNvSpPr/>
          <p:nvPr/>
        </p:nvSpPr>
        <p:spPr>
          <a:xfrm>
            <a:off x="676513" y="5006864"/>
            <a:ext cx="1786150" cy="467964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bim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23A927D-6FB3-03D3-FB8D-2BD268851602}"/>
              </a:ext>
            </a:extLst>
          </p:cNvPr>
          <p:cNvSpPr/>
          <p:nvPr/>
        </p:nvSpPr>
        <p:spPr>
          <a:xfrm>
            <a:off x="672635" y="3640272"/>
            <a:ext cx="1786149" cy="467964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NanoShaper</a:t>
            </a:r>
            <a:endParaRPr lang="it-IT" b="1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5EF4239-0DA9-8306-5889-2546F50D5FF6}"/>
              </a:ext>
            </a:extLst>
          </p:cNvPr>
          <p:cNvCxnSpPr>
            <a:cxnSpLocks/>
          </p:cNvCxnSpPr>
          <p:nvPr/>
        </p:nvCxnSpPr>
        <p:spPr>
          <a:xfrm>
            <a:off x="2680603" y="3849994"/>
            <a:ext cx="416366" cy="0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671A213F-E122-DA22-2070-5187E49F288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2680603" y="5012025"/>
            <a:ext cx="416366" cy="265829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08A988B-D211-ADE6-18F3-459DB8D2951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680603" y="5297964"/>
            <a:ext cx="416366" cy="281512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24589BF-32CF-4D51-6781-34AD0F7A5F3E}"/>
              </a:ext>
            </a:extLst>
          </p:cNvPr>
          <p:cNvSpPr txBox="1"/>
          <p:nvPr/>
        </p:nvSpPr>
        <p:spPr>
          <a:xfrm>
            <a:off x="3096969" y="4827359"/>
            <a:ext cx="213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Mesh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CE45A4-6F0F-3FDC-89A4-5AFAEA998706}"/>
              </a:ext>
            </a:extLst>
          </p:cNvPr>
          <p:cNvSpPr txBox="1"/>
          <p:nvPr/>
        </p:nvSpPr>
        <p:spPr>
          <a:xfrm>
            <a:off x="3096969" y="5410199"/>
            <a:ext cx="1705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FE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FC7AC21-DE75-582A-DBA6-5B6E9AA5D932}"/>
              </a:ext>
            </a:extLst>
          </p:cNvPr>
          <p:cNvSpPr txBox="1"/>
          <p:nvPr/>
        </p:nvSpPr>
        <p:spPr>
          <a:xfrm>
            <a:off x="3385847" y="3534619"/>
            <a:ext cx="144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16135A6F-DDC4-66A9-B2F5-9F4B9276757D}"/>
              </a:ext>
            </a:extLst>
          </p:cNvPr>
          <p:cNvSpPr/>
          <p:nvPr/>
        </p:nvSpPr>
        <p:spPr>
          <a:xfrm>
            <a:off x="6155831" y="3002765"/>
            <a:ext cx="1962889" cy="467964"/>
          </a:xfrm>
          <a:prstGeom prst="rect">
            <a:avLst/>
          </a:prstGeom>
          <a:solidFill>
            <a:srgbClr val="6085A0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it-IT" b="1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A024C251-72AF-164A-1248-E8C376D44AC7}"/>
              </a:ext>
            </a:extLst>
          </p:cNvPr>
          <p:cNvSpPr/>
          <p:nvPr/>
        </p:nvSpPr>
        <p:spPr>
          <a:xfrm>
            <a:off x="6155830" y="4217252"/>
            <a:ext cx="1962889" cy="467964"/>
          </a:xfrm>
          <a:prstGeom prst="rect">
            <a:avLst/>
          </a:prstGeom>
          <a:solidFill>
            <a:srgbClr val="6085A0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it-IT" b="1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ccia circolare a sinistra 43">
            <a:extLst>
              <a:ext uri="{FF2B5EF4-FFF2-40B4-BE49-F238E27FC236}">
                <a16:creationId xmlns:a16="http://schemas.microsoft.com/office/drawing/2014/main" id="{58DD967F-CF79-1A1E-0700-56C155FF0012}"/>
              </a:ext>
            </a:extLst>
          </p:cNvPr>
          <p:cNvSpPr/>
          <p:nvPr/>
        </p:nvSpPr>
        <p:spPr>
          <a:xfrm>
            <a:off x="8245605" y="3181886"/>
            <a:ext cx="503434" cy="1503330"/>
          </a:xfrm>
          <a:prstGeom prst="curvedLeftArrow">
            <a:avLst>
              <a:gd name="adj1" fmla="val 25000"/>
              <a:gd name="adj2" fmla="val 72629"/>
              <a:gd name="adj3" fmla="val 25000"/>
            </a:avLst>
          </a:prstGeom>
          <a:solidFill>
            <a:srgbClr val="D7E4EC"/>
          </a:solidFill>
          <a:ln>
            <a:solidFill>
              <a:srgbClr val="6085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5" name="Freccia circolare a sinistra 44">
            <a:extLst>
              <a:ext uri="{FF2B5EF4-FFF2-40B4-BE49-F238E27FC236}">
                <a16:creationId xmlns:a16="http://schemas.microsoft.com/office/drawing/2014/main" id="{0C627584-52E5-B497-CFCF-3E3A87952BED}"/>
              </a:ext>
            </a:extLst>
          </p:cNvPr>
          <p:cNvSpPr/>
          <p:nvPr/>
        </p:nvSpPr>
        <p:spPr>
          <a:xfrm rot="10800000">
            <a:off x="5550280" y="3017168"/>
            <a:ext cx="503434" cy="1428771"/>
          </a:xfrm>
          <a:prstGeom prst="curvedLeftArrow">
            <a:avLst>
              <a:gd name="adj1" fmla="val 25000"/>
              <a:gd name="adj2" fmla="val 72629"/>
              <a:gd name="adj3" fmla="val 25000"/>
            </a:avLst>
          </a:prstGeom>
          <a:solidFill>
            <a:srgbClr val="D7E4EC"/>
          </a:solidFill>
          <a:ln>
            <a:solidFill>
              <a:srgbClr val="6085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4B38F11-5CC5-F0C4-27A3-39F6172542D4}"/>
              </a:ext>
            </a:extLst>
          </p:cNvPr>
          <p:cNvSpPr txBox="1"/>
          <p:nvPr/>
        </p:nvSpPr>
        <p:spPr>
          <a:xfrm>
            <a:off x="5550279" y="3687766"/>
            <a:ext cx="133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5F543519-6651-F62C-0B57-E67CFEB0417B}"/>
              </a:ext>
            </a:extLst>
          </p:cNvPr>
          <p:cNvSpPr txBox="1"/>
          <p:nvPr/>
        </p:nvSpPr>
        <p:spPr>
          <a:xfrm>
            <a:off x="7911435" y="3696105"/>
            <a:ext cx="90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5557F3D-256B-D5D3-4B01-DF7D2897F6FC}"/>
              </a:ext>
            </a:extLst>
          </p:cNvPr>
          <p:cNvCxnSpPr>
            <a:cxnSpLocks/>
          </p:cNvCxnSpPr>
          <p:nvPr/>
        </p:nvCxnSpPr>
        <p:spPr>
          <a:xfrm>
            <a:off x="4889575" y="3868042"/>
            <a:ext cx="416366" cy="0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E758A50-EC50-A9A1-6C11-6D4D6A7458E5}"/>
              </a:ext>
            </a:extLst>
          </p:cNvPr>
          <p:cNvCxnSpPr>
            <a:cxnSpLocks/>
          </p:cNvCxnSpPr>
          <p:nvPr/>
        </p:nvCxnSpPr>
        <p:spPr>
          <a:xfrm>
            <a:off x="4878689" y="5528570"/>
            <a:ext cx="416366" cy="0"/>
          </a:xfrm>
          <a:prstGeom prst="straightConnector1">
            <a:avLst/>
          </a:prstGeom>
          <a:ln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B1907D8-4100-975C-AC45-6655CD77F6DB}"/>
              </a:ext>
            </a:extLst>
          </p:cNvPr>
          <p:cNvSpPr txBox="1"/>
          <p:nvPr/>
        </p:nvSpPr>
        <p:spPr>
          <a:xfrm>
            <a:off x="5553213" y="5158146"/>
            <a:ext cx="2917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Linear system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: MUMPS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Iterartive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: LIS</a:t>
            </a:r>
          </a:p>
        </p:txBody>
      </p:sp>
    </p:spTree>
    <p:extLst>
      <p:ext uri="{BB962C8B-B14F-4D97-AF65-F5344CB8AC3E}">
        <p14:creationId xmlns:p14="http://schemas.microsoft.com/office/powerpoint/2010/main" val="1528531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on Real </a:t>
            </a:r>
            <a:r>
              <a:rPr lang="it-IT" dirty="0" err="1"/>
              <a:t>Molecules</a:t>
            </a:r>
            <a:br>
              <a:rPr lang="it-IT" dirty="0"/>
            </a:br>
            <a:r>
              <a:rPr lang="it-IT" i="1" dirty="0" err="1"/>
              <a:t>Validation</a:t>
            </a:r>
            <a:r>
              <a:rPr lang="it-IT" i="1" dirty="0"/>
              <a:t> </a:t>
            </a:r>
            <a:r>
              <a:rPr lang="it-IT" i="1" dirty="0" err="1"/>
              <a:t>tests</a:t>
            </a:r>
            <a:r>
              <a:rPr lang="it-IT" i="1" dirty="0"/>
              <a:t>: </a:t>
            </a:r>
            <a:r>
              <a:rPr lang="it-IT" i="1" dirty="0" err="1"/>
              <a:t>Crambin</a:t>
            </a:r>
            <a:r>
              <a:rPr lang="it-IT" i="1" dirty="0"/>
              <a:t> </a:t>
            </a:r>
            <a:r>
              <a:rPr lang="it-IT" i="1" dirty="0" err="1"/>
              <a:t>molecule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81055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D185709-8083-70EE-54A8-FFB04269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906" y="3798001"/>
            <a:ext cx="2301708" cy="202581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32F1D17-ED49-3CC6-D9C0-E8CAB8D1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06" y="1554125"/>
            <a:ext cx="2301708" cy="203264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7CDD1A0-220F-1857-D2E3-F840468E9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810" y="1554126"/>
            <a:ext cx="3098380" cy="203729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286B3E3-E6B8-BD76-171A-36A572579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11" y="3851633"/>
            <a:ext cx="3098379" cy="203729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E851274-DED7-0492-AB3C-217D8D49F640}"/>
              </a:ext>
            </a:extLst>
          </p:cNvPr>
          <p:cNvSpPr txBox="1"/>
          <p:nvPr/>
        </p:nvSpPr>
        <p:spPr>
          <a:xfrm>
            <a:off x="459494" y="2154947"/>
            <a:ext cx="1556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Minlevel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= 8</a:t>
            </a:r>
          </a:p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Maxlevel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= 9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B51C4A-BEF8-173C-61EE-518D41D94F0B}"/>
              </a:ext>
            </a:extLst>
          </p:cNvPr>
          <p:cNvSpPr txBox="1"/>
          <p:nvPr/>
        </p:nvSpPr>
        <p:spPr>
          <a:xfrm>
            <a:off x="459494" y="4396227"/>
            <a:ext cx="1556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Minlevel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</a:p>
          <a:p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Maxlevel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= 9</a:t>
            </a:r>
          </a:p>
        </p:txBody>
      </p:sp>
    </p:spTree>
    <p:extLst>
      <p:ext uri="{BB962C8B-B14F-4D97-AF65-F5344CB8AC3E}">
        <p14:creationId xmlns:p14="http://schemas.microsoft.com/office/powerpoint/2010/main" val="251261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on Real </a:t>
            </a:r>
            <a:r>
              <a:rPr lang="it-IT" dirty="0" err="1"/>
              <a:t>Molecules</a:t>
            </a:r>
            <a:br>
              <a:rPr lang="it-IT" dirty="0"/>
            </a:br>
            <a:r>
              <a:rPr lang="it-IT" i="1" dirty="0" err="1"/>
              <a:t>Parallel</a:t>
            </a:r>
            <a:r>
              <a:rPr lang="it-IT" i="1" dirty="0"/>
              <a:t> scaling </a:t>
            </a:r>
            <a:r>
              <a:rPr lang="it-IT" dirty="0"/>
              <a:t>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colorato, dessert&#10;&#10;Descrizione generata automaticamente">
            <a:extLst>
              <a:ext uri="{FF2B5EF4-FFF2-40B4-BE49-F238E27FC236}">
                <a16:creationId xmlns:a16="http://schemas.microsoft.com/office/drawing/2014/main" id="{F3626A16-D105-1AA6-87EC-94EF1AC11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9" t="9524" r="16531" b="16926"/>
          <a:stretch/>
        </p:blipFill>
        <p:spPr>
          <a:xfrm>
            <a:off x="5289059" y="1366083"/>
            <a:ext cx="2903516" cy="148045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6152C1D-8211-8009-5BF9-090ADEFF5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2" y="3004456"/>
            <a:ext cx="4257496" cy="296091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1BA0713-6DDB-E538-C799-CDB12FD2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071" y="3004456"/>
            <a:ext cx="4257493" cy="296091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257D13D-187D-73A1-D1C9-DF58C6A62058}"/>
              </a:ext>
            </a:extLst>
          </p:cNvPr>
          <p:cNvSpPr txBox="1"/>
          <p:nvPr/>
        </p:nvSpPr>
        <p:spPr>
          <a:xfrm>
            <a:off x="288522" y="1800992"/>
            <a:ext cx="4577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Nerve growth factor protein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involved in many cell physiological processes.</a:t>
            </a:r>
          </a:p>
        </p:txBody>
      </p:sp>
    </p:spTree>
    <p:extLst>
      <p:ext uri="{BB962C8B-B14F-4D97-AF65-F5344CB8AC3E}">
        <p14:creationId xmlns:p14="http://schemas.microsoft.com/office/powerpoint/2010/main" val="70640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E2DDF6-79DE-E10E-E76D-8AD9D4F4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235" y="3505536"/>
            <a:ext cx="1926284" cy="246507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5EA8F9-574A-0F2D-2C84-B3B32856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631" y="3505536"/>
            <a:ext cx="1926284" cy="246507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DC13EB7-20D0-4911-709F-CC8D003CE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5" b="3340"/>
          <a:stretch/>
        </p:blipFill>
        <p:spPr>
          <a:xfrm>
            <a:off x="5802404" y="1297418"/>
            <a:ext cx="2006229" cy="23088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04277D-337F-86A6-2DA7-3D820BFDAA76}"/>
              </a:ext>
            </a:extLst>
          </p:cNvPr>
          <p:cNvSpPr txBox="1"/>
          <p:nvPr/>
        </p:nvSpPr>
        <p:spPr>
          <a:xfrm>
            <a:off x="7674432" y="1660129"/>
            <a:ext cx="1525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Crambin</a:t>
            </a:r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molecule</a:t>
            </a:r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28600" indent="-228600">
              <a:buFont typeface="+mj-lt"/>
              <a:buAutoNum type="alphaLcParenR"/>
            </a:pPr>
            <a:r>
              <a:rPr lang="it-IT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Blobby</a:t>
            </a:r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 with B = -2.5</a:t>
            </a:r>
          </a:p>
          <a:p>
            <a:pPr marL="228600" indent="-228600">
              <a:buFont typeface="+mj-lt"/>
              <a:buAutoNum type="alphaLcParenR"/>
            </a:pPr>
            <a:r>
              <a:rPr lang="it-IT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Skin</a:t>
            </a:r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 with s = 0.45</a:t>
            </a:r>
          </a:p>
          <a:p>
            <a:pPr marL="228600" indent="-228600">
              <a:buFont typeface="+mj-lt"/>
              <a:buAutoNum type="alphaLcParenR"/>
            </a:pPr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SES with probe </a:t>
            </a:r>
            <a:r>
              <a:rPr lang="it-IT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radius</a:t>
            </a:r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 = 1.4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0CB2A4-57BB-CB7A-B8E7-09C170A60F0C}"/>
              </a:ext>
            </a:extLst>
          </p:cNvPr>
          <p:cNvSpPr txBox="1"/>
          <p:nvPr/>
        </p:nvSpPr>
        <p:spPr>
          <a:xfrm>
            <a:off x="6577407" y="3562772"/>
            <a:ext cx="45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328FC3-EBFF-FE9C-0EB6-5B4B502991E0}"/>
              </a:ext>
            </a:extLst>
          </p:cNvPr>
          <p:cNvSpPr txBox="1"/>
          <p:nvPr/>
        </p:nvSpPr>
        <p:spPr>
          <a:xfrm>
            <a:off x="5574292" y="5864759"/>
            <a:ext cx="45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31FAC12-B0C3-7D68-AB14-7ACACA6652C9}"/>
              </a:ext>
            </a:extLst>
          </p:cNvPr>
          <p:cNvSpPr txBox="1"/>
          <p:nvPr/>
        </p:nvSpPr>
        <p:spPr>
          <a:xfrm>
            <a:off x="7772231" y="5829468"/>
            <a:ext cx="45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805B8D-1800-C86E-A3E2-70EFAF5D7964}"/>
              </a:ext>
            </a:extLst>
          </p:cNvPr>
          <p:cNvSpPr txBox="1"/>
          <p:nvPr/>
        </p:nvSpPr>
        <p:spPr>
          <a:xfrm>
            <a:off x="354104" y="2452154"/>
            <a:ext cx="45992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easy_pbe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c++</a:t>
            </a:r>
            <a:r>
              <a:rPr lang="it-IT" b="1" dirty="0"/>
              <a:t> </a:t>
            </a:r>
            <a:r>
              <a:rPr lang="it-IT" b="1" dirty="0" err="1"/>
              <a:t>scalable</a:t>
            </a:r>
            <a:r>
              <a:rPr lang="it-IT" b="1" dirty="0"/>
              <a:t> solver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Oct-tree</a:t>
            </a:r>
            <a:r>
              <a:rPr lang="it-IT" b="1" dirty="0"/>
              <a:t> </a:t>
            </a:r>
            <a:r>
              <a:rPr lang="it-IT" b="1" dirty="0" err="1"/>
              <a:t>grids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Different</a:t>
            </a:r>
            <a:r>
              <a:rPr lang="it-IT" b="1" dirty="0"/>
              <a:t> </a:t>
            </a:r>
            <a:r>
              <a:rPr lang="it-IT" b="1" dirty="0" err="1"/>
              <a:t>molecular</a:t>
            </a:r>
            <a:r>
              <a:rPr lang="it-IT" b="1" dirty="0"/>
              <a:t> </a:t>
            </a:r>
            <a:r>
              <a:rPr lang="it-IT" b="1" dirty="0" err="1"/>
              <a:t>surface</a:t>
            </a:r>
            <a:r>
              <a:rPr lang="it-IT" b="1" dirty="0"/>
              <a:t> </a:t>
            </a:r>
            <a:r>
              <a:rPr lang="it-IT" b="1" dirty="0" err="1"/>
              <a:t>definitions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Validation</a:t>
            </a:r>
            <a:r>
              <a:rPr lang="it-IT" b="1" dirty="0"/>
              <a:t> </a:t>
            </a:r>
            <a:r>
              <a:rPr lang="it-IT" dirty="0"/>
              <a:t>with test </a:t>
            </a:r>
            <a:r>
              <a:rPr lang="it-IT" dirty="0" err="1"/>
              <a:t>cases</a:t>
            </a:r>
            <a:r>
              <a:rPr lang="it-IT" dirty="0"/>
              <a:t> and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molecules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655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FCCDDC-07E2-BE41-CD40-21103B8EC559}"/>
              </a:ext>
            </a:extLst>
          </p:cNvPr>
          <p:cNvSpPr txBox="1"/>
          <p:nvPr/>
        </p:nvSpPr>
        <p:spPr>
          <a:xfrm>
            <a:off x="887185" y="2792186"/>
            <a:ext cx="7369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32230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Bibliografy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2" y="1317161"/>
            <a:ext cx="8581042" cy="4767953"/>
          </a:xfrm>
        </p:spPr>
        <p:txBody>
          <a:bodyPr>
            <a:no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carlodefalco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easy_pbe.git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http://p4est.github.io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http://optimad.github.io/bitpit/modules/index.html#PABLO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https://www.ssisc.org/lis/lis-ug-en.pdf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N. Baker, M. Holst, and F.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multilevel finite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poisson-boltzmann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ii.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solvent-accessible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surfaces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biomolecular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systems. J.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., 21:1343– 1352.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M. Born.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Volumen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hydratationswärme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der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ionen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Z.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., 1(45), 1920.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A. H.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Boschitsch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and M. O.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Fenley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A fast and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robust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boltzmann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solver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cartesian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grids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Journal of Chemical Theory and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7(5):524–1540, 05 2011.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Decherchi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C. E. Catalano J.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Colmenare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and, M. Spagnuolo, E.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and W.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Rocchia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and model: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poisson-boltzmann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electrostatic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biomolecules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., 13:61–89,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2013. 26.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M. Holst, N. Baker, and F.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multilevel finite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boltzmann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i.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J.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., 21:1319–1342.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Honig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and A. Nicholls.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Classical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electrostatics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SCIENCE, 268, MAY 1995.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Kucherova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Strango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Sukenik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and M.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Theillard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conformational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to the opening sars-cov-2 spike. Journal of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444:110591, 2021.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A. Lee, W.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Geng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and S. Zhao.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Regularization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poisson-boltzmann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recovery. Journal of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426:109958, 2021.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C. Li, Z.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Jia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Chakravorty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Pahari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Y. Peng, S.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Basu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Koirala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S.K.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Panday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Petukh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L. Li, and E.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Delphi suite: New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developments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and review of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functionalities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J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., 40(28):2502– 2508,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2019.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L. Li, C. Li, S.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Sarkar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J. Zhang, S.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Witham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Z. Zhang, L.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N. Smith, M.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Petukh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and E.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Delphi: a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comprehensive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suite for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delphi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software and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BMC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Biophys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4(1),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2012.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J. A. Wilson, A. Bender, T. Kaya, and P. A.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Clemons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Alpha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shapes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exhibit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novel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established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descriptors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J.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Inf. Model., 49(10):2231–2241, 2009.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053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FAAF056-2632-846F-D851-592B7945CE1E}"/>
              </a:ext>
            </a:extLst>
          </p:cNvPr>
          <p:cNvSpPr/>
          <p:nvPr/>
        </p:nvSpPr>
        <p:spPr>
          <a:xfrm>
            <a:off x="288521" y="1865062"/>
            <a:ext cx="3462291" cy="1211548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chemical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acqueous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lang="it-IT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CA74CF-121B-75DF-A10D-4458C2F37635}"/>
              </a:ext>
            </a:extLst>
          </p:cNvPr>
          <p:cNvSpPr/>
          <p:nvPr/>
        </p:nvSpPr>
        <p:spPr>
          <a:xfrm>
            <a:off x="5393188" y="1865062"/>
            <a:ext cx="3462291" cy="1211548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Describing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nature of the 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ELECTROSTATIC INTERACTIONS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E20C838A-2128-FA07-B401-F70E186C12AD}"/>
              </a:ext>
            </a:extLst>
          </p:cNvPr>
          <p:cNvSpPr/>
          <p:nvPr/>
        </p:nvSpPr>
        <p:spPr>
          <a:xfrm>
            <a:off x="3849699" y="2208405"/>
            <a:ext cx="1458686" cy="524862"/>
          </a:xfrm>
          <a:prstGeom prst="rightArrow">
            <a:avLst/>
          </a:prstGeom>
          <a:solidFill>
            <a:srgbClr val="728FA5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FOR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EDCCA5-6E86-E9BC-88BD-FD38DE43C205}"/>
              </a:ext>
            </a:extLst>
          </p:cNvPr>
          <p:cNvCxnSpPr/>
          <p:nvPr/>
        </p:nvCxnSpPr>
        <p:spPr>
          <a:xfrm>
            <a:off x="847485" y="4175655"/>
            <a:ext cx="74349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A5D5FF57-5B8C-F5E8-D400-77828E62FD6F}"/>
              </a:ext>
            </a:extLst>
          </p:cNvPr>
          <p:cNvSpPr/>
          <p:nvPr/>
        </p:nvSpPr>
        <p:spPr>
          <a:xfrm>
            <a:off x="1439160" y="4088745"/>
            <a:ext cx="195943" cy="191660"/>
          </a:xfrm>
          <a:prstGeom prst="ellipse">
            <a:avLst/>
          </a:prstGeom>
          <a:solidFill>
            <a:srgbClr val="D7E4E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5568341-58F6-279F-EDEF-158A6A50D041}"/>
              </a:ext>
            </a:extLst>
          </p:cNvPr>
          <p:cNvSpPr/>
          <p:nvPr/>
        </p:nvSpPr>
        <p:spPr>
          <a:xfrm>
            <a:off x="4454506" y="4079825"/>
            <a:ext cx="195943" cy="191660"/>
          </a:xfrm>
          <a:prstGeom prst="ellipse">
            <a:avLst/>
          </a:prstGeom>
          <a:solidFill>
            <a:srgbClr val="D7E4E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1F77A7A-CBBF-15D7-C977-CF44AB0E0F9D}"/>
              </a:ext>
            </a:extLst>
          </p:cNvPr>
          <p:cNvSpPr/>
          <p:nvPr/>
        </p:nvSpPr>
        <p:spPr>
          <a:xfrm>
            <a:off x="7480737" y="4088745"/>
            <a:ext cx="195943" cy="191660"/>
          </a:xfrm>
          <a:prstGeom prst="ellipse">
            <a:avLst/>
          </a:prstGeom>
          <a:solidFill>
            <a:srgbClr val="D7E4E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EEF884-A10B-C646-FDDF-9E0551B5E86C}"/>
              </a:ext>
            </a:extLst>
          </p:cNvPr>
          <p:cNvSpPr txBox="1"/>
          <p:nvPr/>
        </p:nvSpPr>
        <p:spPr>
          <a:xfrm>
            <a:off x="600959" y="4333225"/>
            <a:ext cx="1872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Volumen und hydratationswärme der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ionen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[10].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4C5425-192F-4AC0-F339-D50843C7AD05}"/>
              </a:ext>
            </a:extLst>
          </p:cNvPr>
          <p:cNvSpPr txBox="1"/>
          <p:nvPr/>
        </p:nvSpPr>
        <p:spPr>
          <a:xfrm>
            <a:off x="1232331" y="371477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728FA5"/>
                </a:solidFill>
              </a:rPr>
              <a:t>1920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E78DCAC-069C-2DED-3440-6C87C35109A5}"/>
              </a:ext>
            </a:extLst>
          </p:cNvPr>
          <p:cNvSpPr txBox="1"/>
          <p:nvPr/>
        </p:nvSpPr>
        <p:spPr>
          <a:xfrm>
            <a:off x="4242234" y="3706210"/>
            <a:ext cx="81642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728FA5"/>
                </a:solidFill>
              </a:rPr>
              <a:t>1995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B582650-EDCA-E4FC-49F6-1A0D2F4F2B59}"/>
              </a:ext>
            </a:extLst>
          </p:cNvPr>
          <p:cNvSpPr txBox="1"/>
          <p:nvPr/>
        </p:nvSpPr>
        <p:spPr>
          <a:xfrm>
            <a:off x="3414918" y="4334833"/>
            <a:ext cx="22859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Barry Honig and Anthony Nicholls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Classical electrostatics in biology and chemistry [17].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7366A2-26BE-55BF-C608-936654117953}"/>
              </a:ext>
            </a:extLst>
          </p:cNvPr>
          <p:cNvSpPr txBox="1"/>
          <p:nvPr/>
        </p:nvSpPr>
        <p:spPr>
          <a:xfrm>
            <a:off x="6642528" y="4334833"/>
            <a:ext cx="18723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Application to the opening </a:t>
            </a:r>
          </a:p>
          <a:p>
            <a:pPr algn="ctr"/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Sars-Cov-2 spike </a:t>
            </a:r>
            <a:r>
              <a:rPr lang="it-I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[19].</a:t>
            </a:r>
            <a:endParaRPr lang="it-IT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E0DE0B5-DA1D-B8D2-5651-E64EE0C7A27D}"/>
              </a:ext>
            </a:extLst>
          </p:cNvPr>
          <p:cNvSpPr txBox="1"/>
          <p:nvPr/>
        </p:nvSpPr>
        <p:spPr>
          <a:xfrm>
            <a:off x="7268465" y="3706209"/>
            <a:ext cx="81642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728FA5"/>
                </a:solidFill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135312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/>
              <a:t>Treatment of Point Sources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8AE61DF-9BBE-0011-9C84-69C572E02424}"/>
              </a:ext>
            </a:extLst>
          </p:cNvPr>
          <p:cNvSpPr/>
          <p:nvPr/>
        </p:nvSpPr>
        <p:spPr>
          <a:xfrm>
            <a:off x="2840854" y="1572932"/>
            <a:ext cx="3462291" cy="1025879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Point Sources</a:t>
            </a:r>
          </a:p>
          <a:p>
            <a:pPr algn="ctr"/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induces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SINGULARITIES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CA5AF97-3BBC-658D-86E9-E03625E281BB}"/>
              </a:ext>
            </a:extLst>
          </p:cNvPr>
          <p:cNvSpPr/>
          <p:nvPr/>
        </p:nvSpPr>
        <p:spPr>
          <a:xfrm>
            <a:off x="503121" y="3146209"/>
            <a:ext cx="3462291" cy="1025879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Smoothed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charges</a:t>
            </a:r>
            <a:endParaRPr lang="it-IT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70501DA-0119-C1CF-96E9-5F619A7F996C}"/>
              </a:ext>
            </a:extLst>
          </p:cNvPr>
          <p:cNvSpPr/>
          <p:nvPr/>
        </p:nvSpPr>
        <p:spPr>
          <a:xfrm>
            <a:off x="5178587" y="3146209"/>
            <a:ext cx="3462291" cy="1025879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Regularized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reformulation</a:t>
            </a:r>
            <a:endParaRPr lang="it-IT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09F7B7C-8D99-CFFE-AD96-C69C411E427A}"/>
              </a:ext>
            </a:extLst>
          </p:cNvPr>
          <p:cNvCxnSpPr/>
          <p:nvPr/>
        </p:nvCxnSpPr>
        <p:spPr>
          <a:xfrm>
            <a:off x="1278384" y="26859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A2E50989-D235-3D97-00C9-69BB792D97E4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2234267" y="2598811"/>
            <a:ext cx="2337733" cy="547398"/>
          </a:xfrm>
          <a:prstGeom prst="line">
            <a:avLst/>
          </a:prstGeom>
          <a:ln>
            <a:solidFill>
              <a:srgbClr val="6085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30CEDD6D-2E73-26B3-DA29-AFD5D9BB59CF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4572000" y="2598811"/>
            <a:ext cx="2337733" cy="547398"/>
          </a:xfrm>
          <a:prstGeom prst="line">
            <a:avLst/>
          </a:prstGeom>
          <a:ln>
            <a:solidFill>
              <a:srgbClr val="6085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829C61B-AF79-E973-A24A-1DFC5AB612D4}"/>
                  </a:ext>
                </a:extLst>
              </p:cNvPr>
              <p:cNvSpPr txBox="1"/>
              <p:nvPr/>
            </p:nvSpPr>
            <p:spPr>
              <a:xfrm>
                <a:off x="141515" y="4476229"/>
                <a:ext cx="4185508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829C61B-AF79-E973-A24A-1DFC5AB61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4476229"/>
                <a:ext cx="4185508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E96EEEB-4BA3-E9BB-23BD-312633B8295D}"/>
                  </a:ext>
                </a:extLst>
              </p:cNvPr>
              <p:cNvSpPr txBox="1"/>
              <p:nvPr/>
            </p:nvSpPr>
            <p:spPr>
              <a:xfrm>
                <a:off x="1144706" y="5270674"/>
                <a:ext cx="2179123" cy="638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E96EEEB-4BA3-E9BB-23BD-312633B8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706" y="5270674"/>
                <a:ext cx="2179123" cy="6381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C2FA1A-86B7-CECA-9FAC-A899A18A7D87}"/>
                  </a:ext>
                </a:extLst>
              </p:cNvPr>
              <p:cNvSpPr txBox="1"/>
              <p:nvPr/>
            </p:nvSpPr>
            <p:spPr>
              <a:xfrm>
                <a:off x="5276561" y="4830768"/>
                <a:ext cx="346229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Transfers the effect of the point charges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boundary conditions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𝝏</m:t>
                    </m:r>
                    <m:r>
                      <a:rPr lang="el-G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𝜴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interface condition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l-G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𝜞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DC2FA1A-86B7-CECA-9FAC-A899A18A7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561" y="4830768"/>
                <a:ext cx="3462291" cy="1077218"/>
              </a:xfrm>
              <a:prstGeom prst="rect">
                <a:avLst/>
              </a:prstGeom>
              <a:blipFill>
                <a:blip r:embed="rId5"/>
                <a:stretch>
                  <a:fillRect l="-1056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EAF9FCFF-6D57-5D5B-DA20-E9E801E7122B}"/>
                  </a:ext>
                </a:extLst>
              </p:cNvPr>
              <p:cNvSpPr txBox="1"/>
              <p:nvPr/>
            </p:nvSpPr>
            <p:spPr>
              <a:xfrm>
                <a:off x="5658620" y="4362928"/>
                <a:ext cx="25022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EAF9FCFF-6D57-5D5B-DA20-E9E801E7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620" y="4362928"/>
                <a:ext cx="2502223" cy="276999"/>
              </a:xfrm>
              <a:prstGeom prst="rect">
                <a:avLst/>
              </a:prstGeom>
              <a:blipFill>
                <a:blip r:embed="rId6"/>
                <a:stretch>
                  <a:fillRect l="-243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523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54FC17A-0930-3872-0857-A896C7B82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91" y="1363574"/>
            <a:ext cx="3540273" cy="453049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the </a:t>
            </a:r>
            <a:r>
              <a:rPr lang="it-IT" dirty="0" err="1"/>
              <a:t>Molecular</a:t>
            </a:r>
            <a:r>
              <a:rPr lang="it-IT" dirty="0"/>
              <a:t> Surface:</a:t>
            </a:r>
            <a:br>
              <a:rPr lang="it-IT" dirty="0"/>
            </a:br>
            <a:r>
              <a:rPr lang="it-IT" i="1" dirty="0" err="1"/>
              <a:t>Blobby</a:t>
            </a:r>
            <a:r>
              <a:rPr lang="it-IT" i="1" dirty="0"/>
              <a:t> Surface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3F9B386-6952-961B-F804-A1EC1A77F4D5}"/>
                  </a:ext>
                </a:extLst>
              </p:cNvPr>
              <p:cNvSpPr txBox="1"/>
              <p:nvPr/>
            </p:nvSpPr>
            <p:spPr>
              <a:xfrm>
                <a:off x="274436" y="2109564"/>
                <a:ext cx="3940566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3F9B386-6952-961B-F804-A1EC1A77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36" y="2109564"/>
                <a:ext cx="3940566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A759E71-EC71-FE46-9187-D4F3DCE52B86}"/>
                  </a:ext>
                </a:extLst>
              </p:cNvPr>
              <p:cNvSpPr txBox="1"/>
              <p:nvPr/>
            </p:nvSpPr>
            <p:spPr>
              <a:xfrm>
                <a:off x="288521" y="1743622"/>
                <a:ext cx="2904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3 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A759E71-EC71-FE46-9187-D4F3DCE52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1743622"/>
                <a:ext cx="2904193" cy="276999"/>
              </a:xfrm>
              <a:prstGeom prst="rect">
                <a:avLst/>
              </a:prstGeom>
              <a:blipFill>
                <a:blip r:embed="rId5"/>
                <a:stretch>
                  <a:fillRect l="-419" t="-4444"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5C236328-5F05-1017-A8BF-E20A851FB174}"/>
              </a:ext>
            </a:extLst>
          </p:cNvPr>
          <p:cNvGraphicFramePr>
            <a:graphicFrameLocks noGrp="1"/>
          </p:cNvGraphicFramePr>
          <p:nvPr/>
        </p:nvGraphicFramePr>
        <p:xfrm>
          <a:off x="274436" y="3403851"/>
          <a:ext cx="4971572" cy="1899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85786">
                  <a:extLst>
                    <a:ext uri="{9D8B030D-6E8A-4147-A177-3AD203B41FA5}">
                      <a16:colId xmlns:a16="http://schemas.microsoft.com/office/drawing/2014/main" val="3429331104"/>
                    </a:ext>
                  </a:extLst>
                </a:gridCol>
                <a:gridCol w="2485786">
                  <a:extLst>
                    <a:ext uri="{9D8B030D-6E8A-4147-A177-3AD203B41FA5}">
                      <a16:colId xmlns:a16="http://schemas.microsoft.com/office/drawing/2014/main" val="2921745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PROS</a:t>
                      </a:r>
                      <a:endParaRPr lang="it-IT" sz="16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</a:t>
                      </a:r>
                      <a:endParaRPr lang="it-IT" sz="16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7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 and intuitive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definition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Cannot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be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partitioned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analytical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patches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2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easy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projection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6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Smooth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 tuning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66210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683925-7A2A-A871-9C97-DBA163B14397}"/>
              </a:ext>
            </a:extLst>
          </p:cNvPr>
          <p:cNvSpPr txBox="1"/>
          <p:nvPr/>
        </p:nvSpPr>
        <p:spPr>
          <a:xfrm>
            <a:off x="5480544" y="5763267"/>
            <a:ext cx="3237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Crambin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molecule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Blobby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with B = -2.5.</a:t>
            </a:r>
          </a:p>
        </p:txBody>
      </p:sp>
    </p:spTree>
    <p:extLst>
      <p:ext uri="{BB962C8B-B14F-4D97-AF65-F5344CB8AC3E}">
        <p14:creationId xmlns:p14="http://schemas.microsoft.com/office/powerpoint/2010/main" val="2616724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246BCC-887A-34DC-8A64-31C764DB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92" y="1360715"/>
            <a:ext cx="3540272" cy="453049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the </a:t>
            </a:r>
            <a:r>
              <a:rPr lang="it-IT" dirty="0" err="1"/>
              <a:t>Molecular</a:t>
            </a:r>
            <a:r>
              <a:rPr lang="it-IT" dirty="0"/>
              <a:t> Surface:</a:t>
            </a:r>
            <a:br>
              <a:rPr lang="it-IT" dirty="0"/>
            </a:br>
            <a:r>
              <a:rPr lang="it-IT" i="1" dirty="0" err="1"/>
              <a:t>Skin</a:t>
            </a:r>
            <a:r>
              <a:rPr lang="it-IT" i="1" dirty="0"/>
              <a:t> Surface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E72E012-420F-CEF8-1DF6-D26052F8BF6C}"/>
                  </a:ext>
                </a:extLst>
              </p:cNvPr>
              <p:cNvSpPr txBox="1"/>
              <p:nvPr/>
            </p:nvSpPr>
            <p:spPr>
              <a:xfrm>
                <a:off x="287736" y="1700495"/>
                <a:ext cx="398417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…,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E72E012-420F-CEF8-1DF6-D26052F8B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6" y="1700495"/>
                <a:ext cx="3984171" cy="276999"/>
              </a:xfrm>
              <a:prstGeom prst="rect">
                <a:avLst/>
              </a:prstGeom>
              <a:blipFill>
                <a:blip r:embed="rId4"/>
                <a:stretch>
                  <a:fillRect l="-1529" t="-4444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AFAA13E-8C4A-F2D7-91A9-1003C223FC5C}"/>
                  </a:ext>
                </a:extLst>
              </p:cNvPr>
              <p:cNvSpPr txBox="1"/>
              <p:nvPr/>
            </p:nvSpPr>
            <p:spPr>
              <a:xfrm>
                <a:off x="288521" y="2018713"/>
                <a:ext cx="818750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AFAA13E-8C4A-F2D7-91A9-1003C223F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2018713"/>
                <a:ext cx="818750" cy="565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2D656D0-860B-6C4D-E58E-14640B05A7A5}"/>
                  </a:ext>
                </a:extLst>
              </p:cNvPr>
              <p:cNvSpPr txBox="1"/>
              <p:nvPr/>
            </p:nvSpPr>
            <p:spPr>
              <a:xfrm>
                <a:off x="226597" y="3127307"/>
                <a:ext cx="2971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2D656D0-860B-6C4D-E58E-14640B05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97" y="3127307"/>
                <a:ext cx="2971800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152984-5503-F836-01D2-42475BC4C299}"/>
              </a:ext>
            </a:extLst>
          </p:cNvPr>
          <p:cNvSpPr txBox="1"/>
          <p:nvPr/>
        </p:nvSpPr>
        <p:spPr>
          <a:xfrm>
            <a:off x="226597" y="2768861"/>
            <a:ext cx="306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Mixed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9" name="Tabella 7">
            <a:extLst>
              <a:ext uri="{FF2B5EF4-FFF2-40B4-BE49-F238E27FC236}">
                <a16:creationId xmlns:a16="http://schemas.microsoft.com/office/drawing/2014/main" id="{7F5AD8FB-90EE-3E0C-BCA6-E478475594C1}"/>
              </a:ext>
            </a:extLst>
          </p:cNvPr>
          <p:cNvGraphicFramePr>
            <a:graphicFrameLocks noGrp="1"/>
          </p:cNvGraphicFramePr>
          <p:nvPr/>
        </p:nvGraphicFramePr>
        <p:xfrm>
          <a:off x="274435" y="3781810"/>
          <a:ext cx="5026908" cy="1935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13454">
                  <a:extLst>
                    <a:ext uri="{9D8B030D-6E8A-4147-A177-3AD203B41FA5}">
                      <a16:colId xmlns:a16="http://schemas.microsoft.com/office/drawing/2014/main" val="3429331104"/>
                    </a:ext>
                  </a:extLst>
                </a:gridCol>
                <a:gridCol w="2513454">
                  <a:extLst>
                    <a:ext uri="{9D8B030D-6E8A-4147-A177-3AD203B41FA5}">
                      <a16:colId xmlns:a16="http://schemas.microsoft.com/office/drawing/2014/main" val="2921745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PROS</a:t>
                      </a:r>
                      <a:endParaRPr lang="it-IT" sz="16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</a:t>
                      </a:r>
                      <a:endParaRPr lang="it-IT" sz="16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7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of fast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algorithms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it-IT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e.g.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Voronoi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diagram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Delaunay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tetrahedrization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computational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costs </a:t>
                      </a:r>
                      <a:r>
                        <a:rPr lang="it-IT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w.r.t. 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25594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Limited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pathological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configurations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Unphysical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high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dielectric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cavities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65298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848762-027A-4480-D96E-FC7EB515D993}"/>
              </a:ext>
            </a:extLst>
          </p:cNvPr>
          <p:cNvSpPr txBox="1"/>
          <p:nvPr/>
        </p:nvSpPr>
        <p:spPr>
          <a:xfrm>
            <a:off x="5480544" y="5763267"/>
            <a:ext cx="3237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Crambin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molecule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Skin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with s = 0.45.</a:t>
            </a:r>
          </a:p>
        </p:txBody>
      </p:sp>
    </p:spTree>
    <p:extLst>
      <p:ext uri="{BB962C8B-B14F-4D97-AF65-F5344CB8AC3E}">
        <p14:creationId xmlns:p14="http://schemas.microsoft.com/office/powerpoint/2010/main" val="151034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8538"/>
            <a:ext cx="8581043" cy="840400"/>
          </a:xfrm>
        </p:spPr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verdura, broccoli&#10;&#10;Descrizione generata automaticamente">
            <a:extLst>
              <a:ext uri="{FF2B5EF4-FFF2-40B4-BE49-F238E27FC236}">
                <a16:creationId xmlns:a16="http://schemas.microsoft.com/office/drawing/2014/main" id="{D2E571CC-2635-A602-2621-CA9030941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6" r="2864"/>
          <a:stretch/>
        </p:blipFill>
        <p:spPr>
          <a:xfrm>
            <a:off x="288521" y="1594680"/>
            <a:ext cx="2688771" cy="3984172"/>
          </a:xfrm>
          <a:prstGeom prst="rect">
            <a:avLst/>
          </a:prstGeom>
        </p:spPr>
      </p:pic>
      <p:pic>
        <p:nvPicPr>
          <p:cNvPr id="22" name="Immagine 21" descr="Immagine che contiene mappa&#10;&#10;Descrizione generata automaticamente">
            <a:extLst>
              <a:ext uri="{FF2B5EF4-FFF2-40B4-BE49-F238E27FC236}">
                <a16:creationId xmlns:a16="http://schemas.microsoft.com/office/drawing/2014/main" id="{B051781D-EDCE-947A-1305-5DD5B3E29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1" r="2746"/>
          <a:stretch/>
        </p:blipFill>
        <p:spPr>
          <a:xfrm>
            <a:off x="6003423" y="1594681"/>
            <a:ext cx="2906486" cy="3984171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22D11689-2AD0-C696-7F79-8906760E5121}"/>
              </a:ext>
            </a:extLst>
          </p:cNvPr>
          <p:cNvSpPr/>
          <p:nvPr/>
        </p:nvSpPr>
        <p:spPr>
          <a:xfrm>
            <a:off x="3507927" y="3205986"/>
            <a:ext cx="2160761" cy="968539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repurposing</a:t>
            </a:r>
            <a:endParaRPr lang="it-IT" b="1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2D07E1C-4EA3-730E-0724-0418E435706E}"/>
              </a:ext>
            </a:extLst>
          </p:cNvPr>
          <p:cNvSpPr txBox="1"/>
          <p:nvPr/>
        </p:nvSpPr>
        <p:spPr>
          <a:xfrm>
            <a:off x="462691" y="5455523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SARS-CoV-2, spike protein, ectodomain structure open state.</a:t>
            </a:r>
            <a:endParaRPr lang="it-IT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44FC2D8-08E0-B1CB-8221-2E3001B5333A}"/>
              </a:ext>
            </a:extLst>
          </p:cNvPr>
          <p:cNvSpPr txBox="1"/>
          <p:nvPr/>
        </p:nvSpPr>
        <p:spPr>
          <a:xfrm>
            <a:off x="6346370" y="5455523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SARS-CoV-2, spike protein, </a:t>
            </a:r>
            <a:r>
              <a:rPr lang="it-IT" sz="1100" dirty="0"/>
              <a:t>Omicron </a:t>
            </a:r>
            <a:r>
              <a:rPr lang="it-IT" sz="1100" dirty="0" err="1"/>
              <a:t>variant</a:t>
            </a:r>
            <a:r>
              <a:rPr lang="it-IT" sz="1100" dirty="0"/>
              <a:t> of </a:t>
            </a:r>
            <a:r>
              <a:rPr lang="it-IT" sz="1100" dirty="0" err="1"/>
              <a:t>concern</a:t>
            </a:r>
            <a:r>
              <a:rPr lang="it-IT" sz="1100" dirty="0"/>
              <a:t>.</a:t>
            </a:r>
            <a:endParaRPr lang="it-IT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2D4E4CCD-3C71-099A-90BB-94B1A461F1BF}"/>
              </a:ext>
            </a:extLst>
          </p:cNvPr>
          <p:cNvCxnSpPr>
            <a:cxnSpLocks/>
          </p:cNvCxnSpPr>
          <p:nvPr/>
        </p:nvCxnSpPr>
        <p:spPr>
          <a:xfrm>
            <a:off x="4588307" y="2607008"/>
            <a:ext cx="1" cy="446553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EDABC73C-67AD-A36E-C0B7-DBAF29CE8D65}"/>
              </a:ext>
            </a:extLst>
          </p:cNvPr>
          <p:cNvSpPr/>
          <p:nvPr/>
        </p:nvSpPr>
        <p:spPr>
          <a:xfrm>
            <a:off x="3507927" y="4917871"/>
            <a:ext cx="2160761" cy="968539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to 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new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diseases</a:t>
            </a:r>
            <a:endParaRPr lang="it-IT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8A8268A-65AA-DB34-5D7B-0D3C16C7E19C}"/>
              </a:ext>
            </a:extLst>
          </p:cNvPr>
          <p:cNvSpPr/>
          <p:nvPr/>
        </p:nvSpPr>
        <p:spPr>
          <a:xfrm>
            <a:off x="3498661" y="1494101"/>
            <a:ext cx="2160761" cy="968539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Electrostatic</a:t>
            </a:r>
            <a:r>
              <a:rPr lang="it-IT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endParaRPr lang="it-IT" b="1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ED15F61-7AFB-B8F6-76A4-EEC917045FC3}"/>
              </a:ext>
            </a:extLst>
          </p:cNvPr>
          <p:cNvCxnSpPr>
            <a:cxnSpLocks/>
          </p:cNvCxnSpPr>
          <p:nvPr/>
        </p:nvCxnSpPr>
        <p:spPr>
          <a:xfrm>
            <a:off x="4588303" y="4316061"/>
            <a:ext cx="1" cy="446553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327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9E1A11-8F54-2983-EC17-3069754C5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90" y="1363574"/>
            <a:ext cx="3540273" cy="453049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the </a:t>
            </a:r>
            <a:r>
              <a:rPr lang="it-IT" dirty="0" err="1"/>
              <a:t>Molecular</a:t>
            </a:r>
            <a:r>
              <a:rPr lang="it-IT" dirty="0"/>
              <a:t> Surface:</a:t>
            </a:r>
            <a:br>
              <a:rPr lang="it-IT" dirty="0"/>
            </a:br>
            <a:r>
              <a:rPr lang="it-IT" i="1" dirty="0"/>
              <a:t>SES Surface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0C4779E-DFEA-E4DA-52DF-97D41AC70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78" y="2159251"/>
            <a:ext cx="5057412" cy="293914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08A3BF-8672-8268-0083-7714E15BC31B}"/>
              </a:ext>
            </a:extLst>
          </p:cNvPr>
          <p:cNvSpPr txBox="1"/>
          <p:nvPr/>
        </p:nvSpPr>
        <p:spPr>
          <a:xfrm>
            <a:off x="5480544" y="5763267"/>
            <a:ext cx="3237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Crambin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molecule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, SES </a:t>
            </a:r>
            <a:r>
              <a:rPr lang="it-IT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1100" i="1" dirty="0">
                <a:latin typeface="Arial" panose="020B0604020202020204" pitchFamily="34" charset="0"/>
                <a:cs typeface="Arial" panose="020B0604020202020204" pitchFamily="34" charset="0"/>
              </a:rPr>
              <a:t> with probe = 1.4.</a:t>
            </a:r>
          </a:p>
        </p:txBody>
      </p:sp>
    </p:spTree>
    <p:extLst>
      <p:ext uri="{BB962C8B-B14F-4D97-AF65-F5344CB8AC3E}">
        <p14:creationId xmlns:p14="http://schemas.microsoft.com/office/powerpoint/2010/main" val="3037594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Oct-tree</a:t>
            </a:r>
            <a:r>
              <a:rPr lang="it-IT" dirty="0"/>
              <a:t> </a:t>
            </a:r>
            <a:r>
              <a:rPr lang="it-IT" dirty="0" err="1"/>
              <a:t>Grids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FE7FBED-A760-8C73-CA92-039856DCA283}"/>
              </a:ext>
            </a:extLst>
          </p:cNvPr>
          <p:cNvSpPr/>
          <p:nvPr/>
        </p:nvSpPr>
        <p:spPr>
          <a:xfrm>
            <a:off x="6531585" y="1307389"/>
            <a:ext cx="1612099" cy="95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4C9CEB2-93D3-CF0E-6E6B-6E486826B9E7}"/>
              </a:ext>
            </a:extLst>
          </p:cNvPr>
          <p:cNvSpPr/>
          <p:nvPr/>
        </p:nvSpPr>
        <p:spPr>
          <a:xfrm>
            <a:off x="7664812" y="3063795"/>
            <a:ext cx="884062" cy="2657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971A731-53DB-F648-5F0A-96FE4339EA8C}"/>
              </a:ext>
            </a:extLst>
          </p:cNvPr>
          <p:cNvSpPr txBox="1"/>
          <p:nvPr/>
        </p:nvSpPr>
        <p:spPr>
          <a:xfrm>
            <a:off x="6797003" y="4471825"/>
            <a:ext cx="2346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Oct-tree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Min/max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= 2 - 7</a:t>
            </a:r>
          </a:p>
          <a:p>
            <a:pPr algn="ctr"/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= 6392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396282F-2803-6E65-2723-B4CDE92262A0}"/>
              </a:ext>
            </a:extLst>
          </p:cNvPr>
          <p:cNvSpPr txBox="1"/>
          <p:nvPr/>
        </p:nvSpPr>
        <p:spPr>
          <a:xfrm>
            <a:off x="4141267" y="4628152"/>
            <a:ext cx="23903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Uniformly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refined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mesh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Uniform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= 7</a:t>
            </a:r>
          </a:p>
          <a:p>
            <a:pPr algn="ctr"/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= 2097152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966B380C-61B1-D608-B6BF-0549B5A0DABC}"/>
              </a:ext>
            </a:extLst>
          </p:cNvPr>
          <p:cNvSpPr/>
          <p:nvPr/>
        </p:nvSpPr>
        <p:spPr>
          <a:xfrm>
            <a:off x="898131" y="1602597"/>
            <a:ext cx="2450297" cy="905398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product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cartesian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</a:t>
            </a:r>
            <a:endParaRPr lang="it-IT" sz="1800" b="1" i="0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B2AEC78F-AD84-E923-4BE7-F67F3AAFE16D}"/>
              </a:ext>
            </a:extLst>
          </p:cNvPr>
          <p:cNvSpPr/>
          <p:nvPr/>
        </p:nvSpPr>
        <p:spPr>
          <a:xfrm>
            <a:off x="889510" y="4931385"/>
            <a:ext cx="2450297" cy="905398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simplicial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conforming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meshes</a:t>
            </a:r>
            <a:endParaRPr lang="it-IT" sz="1800" b="1" i="0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8B4BF0EC-1360-026E-244E-D9A43402275B}"/>
              </a:ext>
            </a:extLst>
          </p:cNvPr>
          <p:cNvSpPr/>
          <p:nvPr/>
        </p:nvSpPr>
        <p:spPr>
          <a:xfrm>
            <a:off x="898131" y="3266991"/>
            <a:ext cx="2450297" cy="905398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Oct-tree</a:t>
            </a:r>
            <a:r>
              <a:rPr lang="it-IT" sz="1800" b="1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</a:t>
            </a:r>
            <a:endParaRPr lang="it-IT" sz="1800" b="1" i="0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80090F79-EB5E-AB2B-E896-54D6CF10C53A}"/>
              </a:ext>
            </a:extLst>
          </p:cNvPr>
          <p:cNvSpPr/>
          <p:nvPr/>
        </p:nvSpPr>
        <p:spPr>
          <a:xfrm rot="16200000">
            <a:off x="1885848" y="3420725"/>
            <a:ext cx="3783013" cy="566058"/>
          </a:xfrm>
          <a:prstGeom prst="rightArrow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grid</a:t>
            </a:r>
            <a:r>
              <a:rPr lang="it-IT" dirty="0"/>
              <a:t> management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0DD797D5-A613-F3A5-8E45-B8344D176141}"/>
              </a:ext>
            </a:extLst>
          </p:cNvPr>
          <p:cNvSpPr/>
          <p:nvPr/>
        </p:nvSpPr>
        <p:spPr>
          <a:xfrm rot="16200000" flipH="1">
            <a:off x="-1426253" y="3420726"/>
            <a:ext cx="3783011" cy="566058"/>
          </a:xfrm>
          <a:prstGeom prst="rightArrow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Smaller</a:t>
            </a:r>
            <a:r>
              <a:rPr lang="it-IT" dirty="0"/>
              <a:t> linear system </a:t>
            </a:r>
            <a:r>
              <a:rPr lang="it-IT" dirty="0" err="1"/>
              <a:t>dimension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34DBE25-1359-6C0D-21D0-CFCCF1C49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89" t="18902" r="16740" b="14927"/>
          <a:stretch/>
        </p:blipFill>
        <p:spPr>
          <a:xfrm>
            <a:off x="6648408" y="2161658"/>
            <a:ext cx="2349722" cy="240050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F38BD11-5EE1-AFFC-C79C-3BE6B2845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3" t="20072" r="19716" b="16280"/>
          <a:stretch/>
        </p:blipFill>
        <p:spPr>
          <a:xfrm>
            <a:off x="4203530" y="2197670"/>
            <a:ext cx="2250663" cy="23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35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b="1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easy_pbe</a:t>
            </a:r>
            <a:r>
              <a:rPr lang="it-IT" b="1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it-IT" b="1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</a:t>
            </a:r>
            <a:b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5705E1-0A5B-F99B-B79F-77A922FC0F7C}"/>
              </a:ext>
            </a:extLst>
          </p:cNvPr>
          <p:cNvSpPr txBox="1"/>
          <p:nvPr/>
        </p:nvSpPr>
        <p:spPr>
          <a:xfrm>
            <a:off x="329618" y="1473852"/>
            <a:ext cx="8581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Development of a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code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bim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++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NanoShaper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  <a:p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steps: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Data Input</a:t>
            </a:r>
          </a:p>
          <a:p>
            <a:pPr marL="342900" indent="-342900">
              <a:buAutoNum type="arabicPeriod" startAt="2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Surface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Mesh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Ray Caching</a:t>
            </a:r>
          </a:p>
          <a:p>
            <a:pPr marL="342900" indent="-342900">
              <a:buAutoNum type="arabicPeriod" startAt="5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Matrix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Assembling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5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Linear System Solution</a:t>
            </a:r>
          </a:p>
        </p:txBody>
      </p:sp>
    </p:spTree>
    <p:extLst>
      <p:ext uri="{BB962C8B-B14F-4D97-AF65-F5344CB8AC3E}">
        <p14:creationId xmlns:p14="http://schemas.microsoft.com/office/powerpoint/2010/main" val="4264101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b="1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easy_pbe</a:t>
            </a:r>
            <a:r>
              <a:rPr lang="it-IT" b="1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it-IT" b="1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</a:t>
            </a:r>
            <a:b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5705E1-0A5B-F99B-B79F-77A922FC0F7C}"/>
              </a:ext>
            </a:extLst>
          </p:cNvPr>
          <p:cNvSpPr txBox="1"/>
          <p:nvPr/>
        </p:nvSpPr>
        <p:spPr>
          <a:xfrm>
            <a:off x="288521" y="1458683"/>
            <a:ext cx="858104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Surface </a:t>
            </a:r>
            <a:r>
              <a:rPr lang="it-IT" b="1" dirty="0" err="1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it-IT" b="1" dirty="0">
              <a:solidFill>
                <a:srgbClr val="728F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b="1" dirty="0">
              <a:solidFill>
                <a:srgbClr val="728F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b="1" dirty="0">
              <a:solidFill>
                <a:srgbClr val="728F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b="1" dirty="0">
              <a:solidFill>
                <a:srgbClr val="728F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Mesh </a:t>
            </a:r>
            <a:r>
              <a:rPr lang="it-IT" b="1" dirty="0" err="1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b="1" dirty="0" err="1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Cell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marked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sz="1000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Cell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marked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coarsening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5EF736-E99F-A1DF-C77B-7E13CF4EB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r="3367"/>
          <a:stretch/>
        </p:blipFill>
        <p:spPr>
          <a:xfrm>
            <a:off x="326607" y="1828797"/>
            <a:ext cx="8504870" cy="65314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38E572B-3CD7-5AFF-FE32-1713BBAF9BD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853543" y="3435201"/>
            <a:ext cx="1553730" cy="456882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E34339E-B98A-E7E1-E37D-BC8B6942036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53543" y="3883580"/>
            <a:ext cx="1553730" cy="556649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5CA5433B-3180-F941-280B-47F15382EEB4}"/>
                  </a:ext>
                </a:extLst>
              </p:cNvPr>
              <p:cNvSpPr/>
              <p:nvPr/>
            </p:nvSpPr>
            <p:spPr>
              <a:xfrm>
                <a:off x="5407273" y="2933024"/>
                <a:ext cx="2931185" cy="1004354"/>
              </a:xfrm>
              <a:prstGeom prst="rect">
                <a:avLst/>
              </a:prstGeom>
              <a:solidFill>
                <a:srgbClr val="D7E4EC"/>
              </a:solidFill>
              <a:ln>
                <a:solidFill>
                  <a:srgbClr val="6085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contains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least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6085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608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𝛺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6085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it-IT" dirty="0">
                  <a:solidFill>
                    <a:srgbClr val="6085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least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6085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608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𝛺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608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it-IT" dirty="0">
                  <a:solidFill>
                    <a:srgbClr val="6085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5CA5433B-3180-F941-280B-47F15382E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273" y="2933024"/>
                <a:ext cx="2931185" cy="1004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6085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15">
            <a:extLst>
              <a:ext uri="{FF2B5EF4-FFF2-40B4-BE49-F238E27FC236}">
                <a16:creationId xmlns:a16="http://schemas.microsoft.com/office/drawing/2014/main" id="{2174DA21-92C8-973D-7A42-348F10F18EDA}"/>
              </a:ext>
            </a:extLst>
          </p:cNvPr>
          <p:cNvSpPr/>
          <p:nvPr/>
        </p:nvSpPr>
        <p:spPr>
          <a:xfrm>
            <a:off x="5407273" y="4209796"/>
            <a:ext cx="2931184" cy="460866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point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</a:t>
            </a:r>
            <a:endParaRPr lang="it-IT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E8AC9F2-4D8F-2C1A-1585-9A087F16EC9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940629" y="5411719"/>
            <a:ext cx="1466645" cy="0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7180E7B-5433-0E16-4220-7212007E4F6D}"/>
                  </a:ext>
                </a:extLst>
              </p:cNvPr>
              <p:cNvSpPr/>
              <p:nvPr/>
            </p:nvSpPr>
            <p:spPr>
              <a:xfrm>
                <a:off x="5407274" y="4909542"/>
                <a:ext cx="2931184" cy="1004354"/>
              </a:xfrm>
              <a:prstGeom prst="rect">
                <a:avLst/>
              </a:prstGeom>
              <a:solidFill>
                <a:srgbClr val="D7E4EC"/>
              </a:solidFill>
              <a:ln>
                <a:solidFill>
                  <a:srgbClr val="6085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doesn’t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contain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molecular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surface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608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Γ</m:t>
                    </m:r>
                  </m:oMath>
                </a14:m>
                <a:endParaRPr lang="it-IT" dirty="0">
                  <a:solidFill>
                    <a:srgbClr val="6085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point </a:t>
                </a:r>
                <a:r>
                  <a:rPr lang="it-IT" dirty="0" err="1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charge</a:t>
                </a:r>
                <a:r>
                  <a:rPr lang="it-IT" dirty="0">
                    <a:solidFill>
                      <a:srgbClr val="6085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7180E7B-5433-0E16-4220-7212007E4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274" y="4909542"/>
                <a:ext cx="2931184" cy="1004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6085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637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b="1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easy_pbe</a:t>
            </a:r>
            <a:r>
              <a:rPr lang="it-IT" b="1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it-IT" b="1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</a:t>
            </a:r>
            <a:b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5705E1-0A5B-F99B-B79F-77A922FC0F7C}"/>
              </a:ext>
            </a:extLst>
          </p:cNvPr>
          <p:cNvSpPr txBox="1"/>
          <p:nvPr/>
        </p:nvSpPr>
        <p:spPr>
          <a:xfrm>
            <a:off x="288521" y="1458683"/>
            <a:ext cx="8581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 Caching </a:t>
            </a: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err="1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NanoShaper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executed either in serial or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multiple threads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easy_pbe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parallelization rely 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MPI multi-core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it-IT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b="1" dirty="0">
              <a:solidFill>
                <a:srgbClr val="728F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E66F820-7B84-E12A-E778-796B98E13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 r="1196" b="1014"/>
          <a:stretch/>
        </p:blipFill>
        <p:spPr>
          <a:xfrm>
            <a:off x="288521" y="3016375"/>
            <a:ext cx="8542956" cy="38166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902C530-98AF-91B4-1FB5-9E188C82B652}"/>
              </a:ext>
            </a:extLst>
          </p:cNvPr>
          <p:cNvSpPr txBox="1"/>
          <p:nvPr/>
        </p:nvSpPr>
        <p:spPr>
          <a:xfrm>
            <a:off x="288520" y="3999737"/>
            <a:ext cx="85810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ray_cache_t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class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functions involved in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operation: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crossings_t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operator() (double x0, double x1)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fill_cache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()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5722F15-1922-571E-596A-DFD4917C978B}"/>
              </a:ext>
            </a:extLst>
          </p:cNvPr>
          <p:cNvCxnSpPr>
            <a:cxnSpLocks/>
          </p:cNvCxnSpPr>
          <p:nvPr/>
        </p:nvCxnSpPr>
        <p:spPr>
          <a:xfrm>
            <a:off x="4579042" y="3505199"/>
            <a:ext cx="0" cy="450994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DEB8610-0BB7-3912-D500-96EA40E3F36A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2915499" y="4923067"/>
            <a:ext cx="1663543" cy="375147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CD67DEBC-9762-6479-A705-264BD9A12992}"/>
              </a:ext>
            </a:extLst>
          </p:cNvPr>
          <p:cNvSpPr/>
          <p:nvPr/>
        </p:nvSpPr>
        <p:spPr>
          <a:xfrm>
            <a:off x="1449907" y="5298214"/>
            <a:ext cx="2931184" cy="460866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Serialization</a:t>
            </a:r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it-IT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8DDBBE4-8B06-A89D-866F-3CED4D5AE1B8}"/>
              </a:ext>
            </a:extLst>
          </p:cNvPr>
          <p:cNvSpPr/>
          <p:nvPr/>
        </p:nvSpPr>
        <p:spPr>
          <a:xfrm>
            <a:off x="4762909" y="5298750"/>
            <a:ext cx="2931184" cy="460866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MPI </a:t>
            </a:r>
            <a:r>
              <a:rPr lang="it-IT" dirty="0" err="1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it-IT" dirty="0">
              <a:solidFill>
                <a:srgbClr val="6085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D956D40-4C25-DC07-30A7-9672AD276EAB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4579042" y="4923067"/>
            <a:ext cx="1649459" cy="375683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6B1C2D4A-D0EB-A739-D30B-82373583DEEF}"/>
              </a:ext>
            </a:extLst>
          </p:cNvPr>
          <p:cNvCxnSpPr>
            <a:cxnSpLocks/>
          </p:cNvCxnSpPr>
          <p:nvPr/>
        </p:nvCxnSpPr>
        <p:spPr>
          <a:xfrm>
            <a:off x="4579042" y="2438395"/>
            <a:ext cx="0" cy="450994"/>
          </a:xfrm>
          <a:prstGeom prst="straightConnector1">
            <a:avLst/>
          </a:prstGeom>
          <a:ln>
            <a:solidFill>
              <a:srgbClr val="6085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96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b="1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easy_pbe</a:t>
            </a:r>
            <a:r>
              <a:rPr lang="it-IT" b="1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it-IT" b="1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</a:t>
            </a:r>
            <a:b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5500A8-E950-DF4A-5FD9-E3DC2BDF8F6A}"/>
              </a:ext>
            </a:extLst>
          </p:cNvPr>
          <p:cNvSpPr txBox="1"/>
          <p:nvPr/>
        </p:nvSpPr>
        <p:spPr>
          <a:xfrm>
            <a:off x="288521" y="1458683"/>
            <a:ext cx="85810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and </a:t>
            </a:r>
            <a:r>
              <a:rPr lang="it-IT" b="1" dirty="0" err="1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  <a: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Assembling</a:t>
            </a: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b="1" dirty="0">
              <a:solidFill>
                <a:srgbClr val="728F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5"/>
            </a:pPr>
            <a: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System Solution</a:t>
            </a: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b="1" dirty="0">
              <a:solidFill>
                <a:srgbClr val="728F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16CFB6-AC67-CD1F-AB5F-19D983304E4A}"/>
              </a:ext>
            </a:extLst>
          </p:cNvPr>
          <p:cNvSpPr txBox="1"/>
          <p:nvPr/>
        </p:nvSpPr>
        <p:spPr>
          <a:xfrm>
            <a:off x="642257" y="1786276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Use of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bim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++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bim3a_advection_diffusion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bim3a_reaction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bim3a_rhs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Distributed vectors and matrices</a:t>
            </a:r>
            <a:endParaRPr lang="it-IT" b="1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04A53F-C415-16F9-96E7-99806B1E53C5}"/>
              </a:ext>
            </a:extLst>
          </p:cNvPr>
          <p:cNvSpPr/>
          <p:nvPr/>
        </p:nvSpPr>
        <p:spPr>
          <a:xfrm>
            <a:off x="1449907" y="4928100"/>
            <a:ext cx="2931184" cy="460866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MUMPS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D392AA3-46A3-CFCD-6D43-EC4B02A60CFA}"/>
              </a:ext>
            </a:extLst>
          </p:cNvPr>
          <p:cNvSpPr/>
          <p:nvPr/>
        </p:nvSpPr>
        <p:spPr>
          <a:xfrm>
            <a:off x="4762909" y="4928636"/>
            <a:ext cx="2931184" cy="460866"/>
          </a:xfrm>
          <a:prstGeom prst="rect">
            <a:avLst/>
          </a:prstGeom>
          <a:solidFill>
            <a:srgbClr val="D7E4EC"/>
          </a:solidFill>
          <a:ln>
            <a:solidFill>
              <a:srgbClr val="6085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6085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</a:t>
            </a:r>
          </a:p>
        </p:txBody>
      </p:sp>
    </p:spTree>
    <p:extLst>
      <p:ext uri="{BB962C8B-B14F-4D97-AF65-F5344CB8AC3E}">
        <p14:creationId xmlns:p14="http://schemas.microsoft.com/office/powerpoint/2010/main" val="2752873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Test Cases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892860-337F-21A7-7C49-3057AC0659BF}"/>
              </a:ext>
            </a:extLst>
          </p:cNvPr>
          <p:cNvSpPr txBox="1"/>
          <p:nvPr/>
        </p:nvSpPr>
        <p:spPr>
          <a:xfrm>
            <a:off x="288521" y="1458683"/>
            <a:ext cx="8581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b="1" dirty="0">
              <a:solidFill>
                <a:srgbClr val="728F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233781-3CB0-CB7E-9B9F-F15A9EBA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3460309"/>
            <a:ext cx="4108430" cy="26571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5F51886-A5EE-3291-E35B-116B68F23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941" y="1401186"/>
            <a:ext cx="3547780" cy="24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54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on Real </a:t>
            </a:r>
            <a:r>
              <a:rPr lang="it-IT" dirty="0" err="1"/>
              <a:t>Molecules</a:t>
            </a:r>
            <a:br>
              <a:rPr lang="it-IT" dirty="0"/>
            </a:br>
            <a:r>
              <a:rPr lang="it-IT" i="1" dirty="0" err="1"/>
              <a:t>Crambin</a:t>
            </a:r>
            <a:r>
              <a:rPr lang="it-IT" dirty="0"/>
              <a:t> test case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FF3A9043-892A-A850-3F8C-2407163C0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35" y="2412694"/>
            <a:ext cx="4258129" cy="2811717"/>
          </a:xfrm>
          <a:prstGeom prst="rect">
            <a:avLst/>
          </a:prstGeom>
        </p:spPr>
      </p:pic>
      <p:graphicFrame>
        <p:nvGraphicFramePr>
          <p:cNvPr id="25" name="Tabella 25">
            <a:extLst>
              <a:ext uri="{FF2B5EF4-FFF2-40B4-BE49-F238E27FC236}">
                <a16:creationId xmlns:a16="http://schemas.microsoft.com/office/drawing/2014/main" id="{9EFB5A23-0BF1-B4C0-7A6A-D577C4EC1A13}"/>
              </a:ext>
            </a:extLst>
          </p:cNvPr>
          <p:cNvGraphicFramePr>
            <a:graphicFrameLocks noGrp="1"/>
          </p:cNvGraphicFramePr>
          <p:nvPr/>
        </p:nvGraphicFramePr>
        <p:xfrm>
          <a:off x="288521" y="2040533"/>
          <a:ext cx="4107210" cy="343928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73786">
                  <a:extLst>
                    <a:ext uri="{9D8B030D-6E8A-4147-A177-3AD203B41FA5}">
                      <a16:colId xmlns:a16="http://schemas.microsoft.com/office/drawing/2014/main" val="3898232926"/>
                    </a:ext>
                  </a:extLst>
                </a:gridCol>
                <a:gridCol w="733527">
                  <a:extLst>
                    <a:ext uri="{9D8B030D-6E8A-4147-A177-3AD203B41FA5}">
                      <a16:colId xmlns:a16="http://schemas.microsoft.com/office/drawing/2014/main" val="1155309751"/>
                    </a:ext>
                  </a:extLst>
                </a:gridCol>
                <a:gridCol w="1339909">
                  <a:extLst>
                    <a:ext uri="{9D8B030D-6E8A-4147-A177-3AD203B41FA5}">
                      <a16:colId xmlns:a16="http://schemas.microsoft.com/office/drawing/2014/main" val="1100662670"/>
                    </a:ext>
                  </a:extLst>
                </a:gridCol>
                <a:gridCol w="1059988">
                  <a:extLst>
                    <a:ext uri="{9D8B030D-6E8A-4147-A177-3AD203B41FA5}">
                      <a16:colId xmlns:a16="http://schemas.microsoft.com/office/drawing/2014/main" val="354150586"/>
                    </a:ext>
                  </a:extLst>
                </a:gridCol>
              </a:tblGrid>
              <a:tr h="803212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it-IT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Ref-Level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mesh 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  <a:endParaRPr lang="it-IT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21890"/>
                  </a:ext>
                </a:extLst>
              </a:tr>
              <a:tr h="872107"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Blobby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2-5-9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P: 47.3448 s </a:t>
                      </a:r>
                    </a:p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M: 64.404 s </a:t>
                      </a:r>
                    </a:p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R: 154.745 s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1334572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577304"/>
                  </a:ext>
                </a:extLst>
              </a:tr>
              <a:tr h="872107"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Skin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2-5-9</a:t>
                      </a:r>
                    </a:p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P: 44.529 s</a:t>
                      </a:r>
                    </a:p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M: 5.750 s</a:t>
                      </a:r>
                    </a:p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R: 62.073 s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1218722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36879"/>
                  </a:ext>
                </a:extLst>
              </a:tr>
              <a:tr h="872107"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2-5-9</a:t>
                      </a:r>
                    </a:p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P: 45.913 s</a:t>
                      </a:r>
                    </a:p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M: 5.668 s</a:t>
                      </a:r>
                    </a:p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R: 61.610 s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1206458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52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744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Bibliografy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1478" y="1295390"/>
            <a:ext cx="8581043" cy="4669972"/>
          </a:xfrm>
        </p:spPr>
        <p:txBody>
          <a:bodyPr>
            <a:noAutofit/>
          </a:bodyPr>
          <a:lstStyle/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[1] https://github.com/carlodefalco/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easy_pbe.git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[2] http://p4est.github.io.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[3] http://optimad.github.io/bitpit/modules/index.html#PABLO.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[4] https://www.ssisc.org/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lis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/lis-ug-en.pdf.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[5] N. Baker, M. Holst, and F.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multilevel finite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poisson-boltzmann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ii.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solvent-accessible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surfaces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biomolecular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systems. J.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21:1343– 1352.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[6] H.M. Berman, J. Westbrook, Z. Feng, G.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Gilliland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T.N.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Bhat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Weissig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I.N.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Shindyalov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P.E. Bourne.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data bank.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Nucleic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Acids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28:235–242, 2000. http://www.rcsb.org/.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[7] J.F.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Blinn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A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generalization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algebraic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drawing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ACM T.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1(3):235–256, 1982.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[8] A.M.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Bonvin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J.A.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Rullmann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R.M.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Lamerichs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Boelens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R.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Kaptein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Direct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noe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crambin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from 2d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nmr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 slow-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cooling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annealing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1993. PDB ID: 1CCM, PDB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http://doi.org/10.2210/pdb1CCM/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[9] A.M.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Bonvin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J.A.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Rullmann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R.M.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Lamerichs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Boelens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R.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Kaptein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Ensemble iterative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relaxation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a new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nmr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crambin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15:385–400, 1993.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http://dx.doi.org/10.1002/prot.340150406.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[10] M. Born.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Volumen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hydratationswärme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ionen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Z.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1(45), 1920.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[11] A. H.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Boschitsch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M. O.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Fenley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A fast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robust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solver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cartesian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grids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Journal of Chemical Theory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7(5):524–1540, 05 2011.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[12] 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Decherchi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José C., C. E. Catalano, M. Spagnuolo, E.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W.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Rocchia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model: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poisson-boltzmann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electrostatic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biomolecules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13:61–89,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2013.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[13] 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Decherchi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C. E. Catalano J.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Colmenare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and, M. Spagnuolo, E.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W.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Rocchia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model: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poisson-boltzmann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electrostatic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biomolecules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13:61–89,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2013. 26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[14] 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Decherchi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W.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Rocchia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A general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robust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ray-casting-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triangulating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surfaces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the nanoscale. PLoS One, 8(4):e59744, 2013. http://dx.doi.org/10.1371/journal.pone.0059744.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[15] H.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Edelsbrunner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Deformable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smooth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design.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Disrete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Geom., 21:87–115, 1999.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[16] E.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Jurrus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to the APBS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biomolecular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solvation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software suite.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Science, 27:112– 128, 2018.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[17] M. Holst, N. Baker, and F.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multilevel finite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J.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21:1319–1342.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[18] B.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Honig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A. Nicholls.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Classical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electrostatics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SCIENCE, 268, MAY 1995.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[19] 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Kosloff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A. Travis, and D. Bosch et al.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Integrating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energy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assays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decipher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specificity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g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rgs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interactions.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Nat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Mol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18:846—-853, 2011.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[20] A.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Kucherova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Strango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Sukenik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Theillard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conformational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to the opening sars-cov-2 spike. Journal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444:110591, 2021.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300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2162D8-3D96-C816-4575-449A3A32E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78" y="1247585"/>
            <a:ext cx="8581043" cy="4525963"/>
          </a:xfrm>
        </p:spPr>
        <p:txBody>
          <a:bodyPr>
            <a:noAutofit/>
          </a:bodyPr>
          <a:lstStyle/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[21] A. Lee, W.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Geng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S. Zhao.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Regularization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poisson-boltzmann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recovery. Journal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426:109958, 2021.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[22] B. Lee and F. M. Richards.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J. Mol.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55:379–400, 1971.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[23] C. Li, Z.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Jia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Chakravorty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Pahari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Y. Peng, 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Basu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Koirala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S.K.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Panday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Petukh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L. Li, and E.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Delphi suite: New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developments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review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functionalities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J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40(28):2502– 2508,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2019.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[24] L. Li, C. Li, 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Sarkar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J. Zhang, 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Witham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Z. Zhang, L.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N. Smith, 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Petukh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E.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Delphi: a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comprehensive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suite for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delphi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software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BMC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Biophys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4(1),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2012.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[25] 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Mirzadeh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Theillard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F.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Gibou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A second-order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over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irregular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graded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cartesian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grids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Journal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230(5):2125–2140, 2011.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[26] A. Nicholls and B.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Honig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A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rapid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finite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utilizing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successive over-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relaxation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to solve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poisson-boltzmann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J.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12:435–445., 1991.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[27] W.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Rocchia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Poisson-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Mathematical and Computer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41(10):1109–1118, 2005.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Systems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Dynamics and Control.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[28] R.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S. M. West, A.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Sosinsky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P.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Liu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R. S. Mann, and B.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Honig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nature, 461:1248–1253, 2009.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[29] F. B.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Sheinerman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Norel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B.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Honig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Electrostatic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aspects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interactions.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Opinion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10(2):153–159, 2000. [30] H.L. Sun and T. Jiang. Crystal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nerve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lysophosphatidylinositol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2015. PDB ID: 4XPJ, PDB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http://doi.org/10.2210/pdb4XPJ/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[31] H.L. Sun and T. Jiang.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nerve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lysophosphatidylinositol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Acta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Crystallogr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71:906–912, 2015.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http://dx.doi.org/10.1107/ S2053230X15008870.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[32] E.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W.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Rocchia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B.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Honig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Extending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applicability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poisson-boltzmann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Multiple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dielectric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constants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multivalent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ions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J.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B, 105(28):6507–6514. </a:t>
            </a:r>
          </a:p>
          <a:p>
            <a:pPr algn="just"/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[33] A.C. Walls, Y.J. Park, M.A. Tortorici, A.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Seattle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Genomics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Center for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Infectious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(SSGCID), A.T. McGuire, and D.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Veesler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Sars-cov-2 spike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ectodomain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(open state), 2020. PDB ID: 6VYB, PDB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http://doi.org/10.2210/pd6VYB/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[34] A.C. Walls, Y.J. Park, M.A. Tortorici, A.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A.T. McGuire, and D.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Veesler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The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nerve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lysophosphatidylinositol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Cell, 181:281, 2020.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http://dx.doi.org/ 10.1016/j.cell.2020.02.058. 27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[35] J. A. Wilson, A. Bender, T. Kaya, and P. A.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Clemons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Alpha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shapes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exhibit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novel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established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descriptors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J.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Inf. Model., 49(10):2231–2241, 2009.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[36] Y. Zhang, G.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Xu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C.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Bajaj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Quality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meshing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implicit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solvation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models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biomolecular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Aided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Geom.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., 23:510–530, 2006.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[37] T. Zhou, T.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Tsybovsky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P.D.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Kwong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Antibodies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potent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broad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neutralizing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activity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against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antigenically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diverse and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transmissible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sars-cov-2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Biorxiv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2021.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http: //dx.doi.org/10.1101/2021.02.25.432969. </a:t>
            </a:r>
          </a:p>
          <a:p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[38] T. Zhou, T.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Tsybovsky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and P.D.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Kwong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Cryo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-em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the spike of sars-cov-2 omicron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variant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concern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, 2021. PDB ID: 7TB4, PDB 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: http://doi.org/10.2210/pdb7TB4/</a:t>
            </a:r>
            <a:r>
              <a:rPr lang="it-IT" sz="9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it-IT" sz="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34FCCA7-01C7-B25F-AEB9-1A2520EF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 err="1"/>
              <a:t>Bibliografy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2AE769-7631-EA8A-D016-C929AAE81FED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76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/>
              <a:t>The Poisson-Boltzmann Equation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7ACD171A-BD11-8CBE-D6FA-D72DA4AE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" r="12806" b="775"/>
          <a:stretch/>
        </p:blipFill>
        <p:spPr>
          <a:xfrm>
            <a:off x="4816071" y="1553291"/>
            <a:ext cx="4246236" cy="3380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68AA41-7E6B-FBD5-E00B-84247197DEE0}"/>
              </a:ext>
            </a:extLst>
          </p:cNvPr>
          <p:cNvSpPr txBox="1"/>
          <p:nvPr/>
        </p:nvSpPr>
        <p:spPr>
          <a:xfrm>
            <a:off x="285013" y="1553291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Nondimensional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PBE: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83E39E0-F905-DEBE-DBB4-4F4096A7CCFF}"/>
                  </a:ext>
                </a:extLst>
              </p:cNvPr>
              <p:cNvSpPr txBox="1"/>
              <p:nvPr/>
            </p:nvSpPr>
            <p:spPr>
              <a:xfrm>
                <a:off x="371933" y="2027468"/>
                <a:ext cx="4120359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)=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        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83E39E0-F905-DEBE-DBB4-4F4096A7C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3" y="2027468"/>
                <a:ext cx="4120359" cy="719428"/>
              </a:xfrm>
              <a:prstGeom prst="rect">
                <a:avLst/>
              </a:prstGeom>
              <a:blipFill>
                <a:blip r:embed="rId4"/>
                <a:stretch>
                  <a:fillRect r="-5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36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/>
              <a:t>The Poisson-Boltzmann Equation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7ACD171A-BD11-8CBE-D6FA-D72DA4AE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" r="12806" b="775"/>
          <a:stretch/>
        </p:blipFill>
        <p:spPr>
          <a:xfrm>
            <a:off x="4816071" y="1553291"/>
            <a:ext cx="4246236" cy="3380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AA2CC1F8-3E4A-5F1F-49D6-94C2B1717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521" y="3274387"/>
                <a:ext cx="2610035" cy="71942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AA2CC1F8-3E4A-5F1F-49D6-94C2B1717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521" y="3274387"/>
                <a:ext cx="2610035" cy="719428"/>
              </a:xfrm>
              <a:blipFill>
                <a:blip r:embed="rId4"/>
                <a:stretch>
                  <a:fillRect r="-10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68AA41-7E6B-FBD5-E00B-84247197DEE0}"/>
              </a:ext>
            </a:extLst>
          </p:cNvPr>
          <p:cNvSpPr txBox="1"/>
          <p:nvPr/>
        </p:nvSpPr>
        <p:spPr>
          <a:xfrm>
            <a:off x="285013" y="1553291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Nondimensional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PBE: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9F675F-DB56-2810-8BFE-95787EC69B77}"/>
              </a:ext>
            </a:extLst>
          </p:cNvPr>
          <p:cNvSpPr txBox="1"/>
          <p:nvPr/>
        </p:nvSpPr>
        <p:spPr>
          <a:xfrm>
            <a:off x="288521" y="2986205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Relative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dielectric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permittivity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C1C1926-2E2E-51C8-169A-F25DF5CCA37E}"/>
                  </a:ext>
                </a:extLst>
              </p:cNvPr>
              <p:cNvSpPr txBox="1"/>
              <p:nvPr/>
            </p:nvSpPr>
            <p:spPr>
              <a:xfrm>
                <a:off x="371933" y="2027468"/>
                <a:ext cx="4120359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)=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        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C1C1926-2E2E-51C8-169A-F25DF5CCA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3" y="2027468"/>
                <a:ext cx="4120359" cy="719428"/>
              </a:xfrm>
              <a:prstGeom prst="rect">
                <a:avLst/>
              </a:prstGeom>
              <a:blipFill>
                <a:blip r:embed="rId5"/>
                <a:stretch>
                  <a:fillRect r="-5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12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/>
              <a:t>The Poisson-Boltzmann Equation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7ACD171A-BD11-8CBE-D6FA-D72DA4AE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" r="12806" b="775"/>
          <a:stretch/>
        </p:blipFill>
        <p:spPr>
          <a:xfrm>
            <a:off x="4816071" y="1553291"/>
            <a:ext cx="4246236" cy="3380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AA2CC1F8-3E4A-5F1F-49D6-94C2B1717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521" y="3274387"/>
                <a:ext cx="2610035" cy="71942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AA2CC1F8-3E4A-5F1F-49D6-94C2B1717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521" y="3274387"/>
                <a:ext cx="2610035" cy="719428"/>
              </a:xfrm>
              <a:blipFill>
                <a:blip r:embed="rId4"/>
                <a:stretch>
                  <a:fillRect r="-10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DB8C45C-5186-B79E-1BC8-85CEB4FA836C}"/>
                  </a:ext>
                </a:extLst>
              </p:cNvPr>
              <p:cNvSpPr txBox="1"/>
              <p:nvPr/>
            </p:nvSpPr>
            <p:spPr>
              <a:xfrm>
                <a:off x="371933" y="2027468"/>
                <a:ext cx="4120359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)=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        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DB8C45C-5186-B79E-1BC8-85CEB4FA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3" y="2027468"/>
                <a:ext cx="4120359" cy="719428"/>
              </a:xfrm>
              <a:prstGeom prst="rect">
                <a:avLst/>
              </a:prstGeom>
              <a:blipFill>
                <a:blip r:embed="rId5"/>
                <a:stretch>
                  <a:fillRect r="-5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974C8D3-6457-04F8-8F13-369262DCAD0D}"/>
                  </a:ext>
                </a:extLst>
              </p:cNvPr>
              <p:cNvSpPr txBox="1"/>
              <p:nvPr/>
            </p:nvSpPr>
            <p:spPr>
              <a:xfrm>
                <a:off x="371933" y="5494320"/>
                <a:ext cx="300665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sinh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974C8D3-6457-04F8-8F13-369262DCA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3" y="5494320"/>
                <a:ext cx="3006656" cy="312650"/>
              </a:xfrm>
              <a:prstGeom prst="rect">
                <a:avLst/>
              </a:prstGeom>
              <a:blipFill>
                <a:blip r:embed="rId6"/>
                <a:stretch>
                  <a:fillRect l="-1420" b="-173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8CA95A7-15D9-C69A-04DF-59DC62FEA7D5}"/>
                  </a:ext>
                </a:extLst>
              </p:cNvPr>
              <p:cNvSpPr txBox="1"/>
              <p:nvPr/>
            </p:nvSpPr>
            <p:spPr>
              <a:xfrm>
                <a:off x="371933" y="4419119"/>
                <a:ext cx="2162323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8CA95A7-15D9-C69A-04DF-59DC62FEA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3" y="4419119"/>
                <a:ext cx="2162323" cy="672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68AA41-7E6B-FBD5-E00B-84247197DEE0}"/>
              </a:ext>
            </a:extLst>
          </p:cNvPr>
          <p:cNvSpPr txBox="1"/>
          <p:nvPr/>
        </p:nvSpPr>
        <p:spPr>
          <a:xfrm>
            <a:off x="285013" y="1553291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Nondimensional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PBE: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9F675F-DB56-2810-8BFE-95787EC69B77}"/>
              </a:ext>
            </a:extLst>
          </p:cNvPr>
          <p:cNvSpPr txBox="1"/>
          <p:nvPr/>
        </p:nvSpPr>
        <p:spPr>
          <a:xfrm>
            <a:off x="288521" y="2986205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Relative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dielectric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permittivity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58C4C7E-B4F9-088D-0EDB-77B5A07FE108}"/>
              </a:ext>
            </a:extLst>
          </p:cNvPr>
          <p:cNvSpPr txBox="1"/>
          <p:nvPr/>
        </p:nvSpPr>
        <p:spPr>
          <a:xfrm>
            <a:off x="288521" y="4090161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charge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71FC39-FA41-0BB7-979D-BE727147CFD6}"/>
              </a:ext>
            </a:extLst>
          </p:cNvPr>
          <p:cNvSpPr txBox="1"/>
          <p:nvPr/>
        </p:nvSpPr>
        <p:spPr>
          <a:xfrm>
            <a:off x="288521" y="5120043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ions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7928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/>
              <a:t>The Poisson-Boltzmann Equation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7ACD171A-BD11-8CBE-D6FA-D72DA4AE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" r="12806" b="775"/>
          <a:stretch/>
        </p:blipFill>
        <p:spPr>
          <a:xfrm>
            <a:off x="4816071" y="1553291"/>
            <a:ext cx="4246236" cy="3380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AA2CC1F8-3E4A-5F1F-49D6-94C2B1717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521" y="3274387"/>
                <a:ext cx="2610035" cy="71942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AA2CC1F8-3E4A-5F1F-49D6-94C2B1717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521" y="3274387"/>
                <a:ext cx="2610035" cy="719428"/>
              </a:xfrm>
              <a:blipFill>
                <a:blip r:embed="rId4"/>
                <a:stretch>
                  <a:fillRect r="-10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DB8C45C-5186-B79E-1BC8-85CEB4FA836C}"/>
                  </a:ext>
                </a:extLst>
              </p:cNvPr>
              <p:cNvSpPr txBox="1"/>
              <p:nvPr/>
            </p:nvSpPr>
            <p:spPr>
              <a:xfrm>
                <a:off x="371933" y="2027468"/>
                <a:ext cx="4120359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)=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            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DB8C45C-5186-B79E-1BC8-85CEB4FA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3" y="2027468"/>
                <a:ext cx="4120359" cy="719428"/>
              </a:xfrm>
              <a:prstGeom prst="rect">
                <a:avLst/>
              </a:prstGeom>
              <a:blipFill>
                <a:blip r:embed="rId5"/>
                <a:stretch>
                  <a:fillRect r="-5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974C8D3-6457-04F8-8F13-369262DCAD0D}"/>
                  </a:ext>
                </a:extLst>
              </p:cNvPr>
              <p:cNvSpPr txBox="1"/>
              <p:nvPr/>
            </p:nvSpPr>
            <p:spPr>
              <a:xfrm>
                <a:off x="371933" y="5494320"/>
                <a:ext cx="300665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sinh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974C8D3-6457-04F8-8F13-369262DCA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3" y="5494320"/>
                <a:ext cx="3006656" cy="312650"/>
              </a:xfrm>
              <a:prstGeom prst="rect">
                <a:avLst/>
              </a:prstGeom>
              <a:blipFill>
                <a:blip r:embed="rId6"/>
                <a:stretch>
                  <a:fillRect l="-1420" b="-173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8CA95A7-15D9-C69A-04DF-59DC62FEA7D5}"/>
                  </a:ext>
                </a:extLst>
              </p:cNvPr>
              <p:cNvSpPr txBox="1"/>
              <p:nvPr/>
            </p:nvSpPr>
            <p:spPr>
              <a:xfrm>
                <a:off x="371933" y="4419119"/>
                <a:ext cx="2162323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8CA95A7-15D9-C69A-04DF-59DC62FEA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3" y="4419119"/>
                <a:ext cx="2162323" cy="672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68AA41-7E6B-FBD5-E00B-84247197DEE0}"/>
              </a:ext>
            </a:extLst>
          </p:cNvPr>
          <p:cNvSpPr txBox="1"/>
          <p:nvPr/>
        </p:nvSpPr>
        <p:spPr>
          <a:xfrm>
            <a:off x="285013" y="1553291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Nondimensional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PBE: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9F675F-DB56-2810-8BFE-95787EC69B77}"/>
              </a:ext>
            </a:extLst>
          </p:cNvPr>
          <p:cNvSpPr txBox="1"/>
          <p:nvPr/>
        </p:nvSpPr>
        <p:spPr>
          <a:xfrm>
            <a:off x="288521" y="2986205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Relative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dielectric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permittivity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58C4C7E-B4F9-088D-0EDB-77B5A07FE108}"/>
              </a:ext>
            </a:extLst>
          </p:cNvPr>
          <p:cNvSpPr txBox="1"/>
          <p:nvPr/>
        </p:nvSpPr>
        <p:spPr>
          <a:xfrm>
            <a:off x="288521" y="4090161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charge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71FC39-FA41-0BB7-979D-BE727147CFD6}"/>
              </a:ext>
            </a:extLst>
          </p:cNvPr>
          <p:cNvSpPr txBox="1"/>
          <p:nvPr/>
        </p:nvSpPr>
        <p:spPr>
          <a:xfrm>
            <a:off x="288521" y="5120043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ions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01017D98-D4F2-0E92-BDA2-85C7A1F0290E}"/>
              </a:ext>
            </a:extLst>
          </p:cNvPr>
          <p:cNvSpPr/>
          <p:nvPr/>
        </p:nvSpPr>
        <p:spPr>
          <a:xfrm>
            <a:off x="3678514" y="5416664"/>
            <a:ext cx="2275114" cy="502604"/>
          </a:xfrm>
          <a:prstGeom prst="rightArrow">
            <a:avLst/>
          </a:prstGeom>
          <a:solidFill>
            <a:srgbClr val="728FA5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 err="1"/>
              <a:t>Linearized</a:t>
            </a:r>
            <a:r>
              <a:rPr lang="it-IT" dirty="0"/>
              <a:t> PBE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AA0FB56-37C7-6E0C-E045-640C0FCF351E}"/>
                  </a:ext>
                </a:extLst>
              </p:cNvPr>
              <p:cNvSpPr txBox="1"/>
              <p:nvPr/>
            </p:nvSpPr>
            <p:spPr>
              <a:xfrm>
                <a:off x="6137344" y="5489375"/>
                <a:ext cx="22783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AA0FB56-37C7-6E0C-E045-640C0FCF3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344" y="5489375"/>
                <a:ext cx="2278316" cy="276999"/>
              </a:xfrm>
              <a:prstGeom prst="rect">
                <a:avLst/>
              </a:prstGeom>
              <a:blipFill>
                <a:blip r:embed="rId8"/>
                <a:stretch>
                  <a:fillRect l="-2139" t="-4348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04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84B7C0-6C9C-77E6-50EA-ACB4224B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Ingredients</a:t>
            </a:r>
            <a:r>
              <a:rPr lang="it-IT" dirty="0"/>
              <a:t> for the </a:t>
            </a:r>
            <a:r>
              <a:rPr lang="it-IT" dirty="0" err="1"/>
              <a:t>easy_pbe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078577-1C2B-3C02-325A-B2785522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843" y="2452464"/>
            <a:ext cx="6592397" cy="23390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/>
              <a:t>Finite </a:t>
            </a:r>
            <a:r>
              <a:rPr lang="it-IT" sz="1800" b="1" dirty="0" err="1"/>
              <a:t>Element</a:t>
            </a:r>
            <a:r>
              <a:rPr lang="it-IT" sz="1800" b="1" dirty="0"/>
              <a:t> </a:t>
            </a:r>
            <a:r>
              <a:rPr lang="it-IT" sz="1800" b="1" dirty="0" err="1"/>
              <a:t>discretization</a:t>
            </a:r>
            <a:r>
              <a:rPr lang="it-IT" sz="1800" b="1" dirty="0"/>
              <a:t> </a:t>
            </a:r>
            <a:r>
              <a:rPr lang="it-IT" sz="1800" dirty="0"/>
              <a:t>on </a:t>
            </a:r>
            <a:r>
              <a:rPr lang="it-IT" sz="1800" dirty="0" err="1"/>
              <a:t>Oct-tree</a:t>
            </a:r>
            <a:r>
              <a:rPr lang="it-IT" sz="1800" dirty="0"/>
              <a:t> </a:t>
            </a:r>
            <a:r>
              <a:rPr lang="it-IT" sz="1800" dirty="0" err="1"/>
              <a:t>grids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 err="1"/>
              <a:t>Approximation</a:t>
            </a:r>
            <a:r>
              <a:rPr lang="it-IT" sz="1800" b="1" dirty="0"/>
              <a:t> of point sources by finite </a:t>
            </a:r>
            <a:r>
              <a:rPr lang="it-IT" sz="1800" b="1" dirty="0" err="1"/>
              <a:t>charge</a:t>
            </a:r>
            <a:r>
              <a:rPr lang="it-IT" sz="1800" b="1" dirty="0"/>
              <a:t> </a:t>
            </a:r>
            <a:r>
              <a:rPr lang="it-IT" sz="1800" b="1" dirty="0" err="1"/>
              <a:t>density</a:t>
            </a:r>
            <a:br>
              <a:rPr lang="it-IT" sz="1800" dirty="0"/>
            </a:b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Geometric</a:t>
            </a:r>
            <a:r>
              <a:rPr lang="it-IT" sz="1800" dirty="0"/>
              <a:t> </a:t>
            </a:r>
            <a:r>
              <a:rPr lang="it-IT" sz="1800" dirty="0" err="1"/>
              <a:t>representation</a:t>
            </a:r>
            <a:r>
              <a:rPr lang="it-IT" sz="1800" dirty="0"/>
              <a:t> of the </a:t>
            </a:r>
            <a:r>
              <a:rPr lang="it-IT" sz="1800" b="1" dirty="0" err="1"/>
              <a:t>molecular</a:t>
            </a:r>
            <a:r>
              <a:rPr lang="it-IT" sz="1800" b="1" dirty="0"/>
              <a:t> </a:t>
            </a:r>
            <a:r>
              <a:rPr lang="it-IT" sz="1800" b="1" dirty="0" err="1"/>
              <a:t>surface</a:t>
            </a:r>
            <a:endParaRPr lang="it-IT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 err="1"/>
              <a:t>Grid</a:t>
            </a:r>
            <a:r>
              <a:rPr lang="it-IT" sz="1800" b="1" dirty="0"/>
              <a:t> </a:t>
            </a:r>
            <a:r>
              <a:rPr lang="it-IT" sz="1800" b="1" dirty="0" err="1"/>
              <a:t>partitioning</a:t>
            </a:r>
            <a:r>
              <a:rPr lang="it-IT" sz="1800" b="1" dirty="0"/>
              <a:t> for </a:t>
            </a:r>
            <a:r>
              <a:rPr lang="it-IT" sz="1800" b="1" dirty="0" err="1"/>
              <a:t>parallelization</a:t>
            </a:r>
            <a:endParaRPr lang="it-IT" sz="1800" b="1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080ABB5-7EDB-DBAB-AA43-57C5ACAF02B0}"/>
              </a:ext>
            </a:extLst>
          </p:cNvPr>
          <p:cNvSpPr/>
          <p:nvPr/>
        </p:nvSpPr>
        <p:spPr>
          <a:xfrm>
            <a:off x="108857" y="6264423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14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73852"/>
            <a:ext cx="8581043" cy="840400"/>
          </a:xfrm>
        </p:spPr>
        <p:txBody>
          <a:bodyPr/>
          <a:lstStyle/>
          <a:p>
            <a:r>
              <a:rPr lang="it-IT" dirty="0"/>
              <a:t>Treatment of Point Sources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CE7060-E9D7-9F58-9779-08A611BCC922}"/>
              </a:ext>
            </a:extLst>
          </p:cNvPr>
          <p:cNvSpPr/>
          <p:nvPr/>
        </p:nvSpPr>
        <p:spPr>
          <a:xfrm>
            <a:off x="108857" y="6259286"/>
            <a:ext cx="3374572" cy="52486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09F7B7C-8D99-CFFE-AD96-C69C411E427A}"/>
              </a:ext>
            </a:extLst>
          </p:cNvPr>
          <p:cNvCxnSpPr/>
          <p:nvPr/>
        </p:nvCxnSpPr>
        <p:spPr>
          <a:xfrm>
            <a:off x="1278384" y="27621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376002C-8F06-4BC6-B2D7-298322A9B99B}"/>
                  </a:ext>
                </a:extLst>
              </p:cNvPr>
              <p:cNvSpPr txBox="1"/>
              <p:nvPr/>
            </p:nvSpPr>
            <p:spPr>
              <a:xfrm>
                <a:off x="500756" y="2032830"/>
                <a:ext cx="2162323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376002C-8F06-4BC6-B2D7-298322A9B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6" y="2032830"/>
                <a:ext cx="2162323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420B8CA-67A1-572B-EB5A-5AEA89708CCB}"/>
              </a:ext>
            </a:extLst>
          </p:cNvPr>
          <p:cNvSpPr txBox="1"/>
          <p:nvPr/>
        </p:nvSpPr>
        <p:spPr>
          <a:xfrm>
            <a:off x="288521" y="1396575"/>
            <a:ext cx="257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charge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point sources: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350E4E5-48C9-1635-AA35-A2B54987BC91}"/>
              </a:ext>
            </a:extLst>
          </p:cNvPr>
          <p:cNvSpPr/>
          <p:nvPr/>
        </p:nvSpPr>
        <p:spPr>
          <a:xfrm rot="5400000">
            <a:off x="1240948" y="2886130"/>
            <a:ext cx="672237" cy="644982"/>
          </a:xfrm>
          <a:prstGeom prst="rightArrow">
            <a:avLst/>
          </a:prstGeom>
          <a:solidFill>
            <a:srgbClr val="728FA5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C217CA9-167F-5281-5B99-44CB3566E669}"/>
              </a:ext>
            </a:extLst>
          </p:cNvPr>
          <p:cNvSpPr txBox="1"/>
          <p:nvPr/>
        </p:nvSpPr>
        <p:spPr>
          <a:xfrm>
            <a:off x="333395" y="3724278"/>
            <a:ext cx="2487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Singularities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analytical solution of the PBE</a:t>
            </a:r>
            <a:endParaRPr lang="it-IT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43550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3546</Words>
  <Application>Microsoft Office PowerPoint</Application>
  <PresentationFormat>Presentazione su schermo (4:3)</PresentationFormat>
  <Paragraphs>399</Paragraphs>
  <Slides>39</Slides>
  <Notes>37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Simplified Arabic Fixed</vt:lpstr>
      <vt:lpstr>Wingdings</vt:lpstr>
      <vt:lpstr>POLI</vt:lpstr>
      <vt:lpstr>A Scalable Solver for the Linearized  Poisson-Boltzmann Equation on Cartesian Grids with Hierarchical Local Refinement</vt:lpstr>
      <vt:lpstr>Introduction</vt:lpstr>
      <vt:lpstr>Introduction</vt:lpstr>
      <vt:lpstr>The Poisson-Boltzmann Equation</vt:lpstr>
      <vt:lpstr>The Poisson-Boltzmann Equation</vt:lpstr>
      <vt:lpstr>The Poisson-Boltzmann Equation</vt:lpstr>
      <vt:lpstr>The Poisson-Boltzmann Equation</vt:lpstr>
      <vt:lpstr>Ingredients for the easy_pbe implementation</vt:lpstr>
      <vt:lpstr>Treatment of Point Sources</vt:lpstr>
      <vt:lpstr>Treatment of Point Sources</vt:lpstr>
      <vt:lpstr>Treatment of Point Sources</vt:lpstr>
      <vt:lpstr>Geometric Representation of the Molecular Surface</vt:lpstr>
      <vt:lpstr>Geometric Representation of the Molecular Surface</vt:lpstr>
      <vt:lpstr>Geometric Representation of the Molecular Surface</vt:lpstr>
      <vt:lpstr>Oct-tree Grids</vt:lpstr>
      <vt:lpstr>Oct-tree Grids</vt:lpstr>
      <vt:lpstr>Oct-tree Grids</vt:lpstr>
      <vt:lpstr>Oct-tree Grids</vt:lpstr>
      <vt:lpstr>Oct-tree Grids</vt:lpstr>
      <vt:lpstr>easy_pbe </vt:lpstr>
      <vt:lpstr>Numerical Results on Real Molecules Validation tests: Crambin molecule</vt:lpstr>
      <vt:lpstr>Numerical Results on Real Molecules Parallel scaling test</vt:lpstr>
      <vt:lpstr>Conclusions</vt:lpstr>
      <vt:lpstr>Presentazione standard di PowerPoint</vt:lpstr>
      <vt:lpstr>Bibliografy</vt:lpstr>
      <vt:lpstr>Introduction</vt:lpstr>
      <vt:lpstr>Treatment of Point Sources</vt:lpstr>
      <vt:lpstr>Geometric Representation of the Molecular Surface: Blobby Surface</vt:lpstr>
      <vt:lpstr>Geometric Representation of the Molecular Surface: Skin Surface</vt:lpstr>
      <vt:lpstr>Geometric Representation of the Molecular Surface: SES Surface</vt:lpstr>
      <vt:lpstr>Oct-tree Grids</vt:lpstr>
      <vt:lpstr>easy_pbe Description and Implementation  </vt:lpstr>
      <vt:lpstr>easy_pbe Description and Implementation  </vt:lpstr>
      <vt:lpstr>easy_pbe Description and Implementation  </vt:lpstr>
      <vt:lpstr>easy_pbe Description and Implementation  </vt:lpstr>
      <vt:lpstr>Validation Test Cases </vt:lpstr>
      <vt:lpstr>Numerical Results on Real Molecules Crambin test case</vt:lpstr>
      <vt:lpstr>Bibliografy</vt:lpstr>
      <vt:lpstr>Bibliografy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Sabrina Rifici</cp:lastModifiedBy>
  <cp:revision>207</cp:revision>
  <dcterms:created xsi:type="dcterms:W3CDTF">2015-05-26T12:27:57Z</dcterms:created>
  <dcterms:modified xsi:type="dcterms:W3CDTF">2022-06-06T19:00:47Z</dcterms:modified>
</cp:coreProperties>
</file>